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50" r:id="rId2"/>
  </p:sldMasterIdLst>
  <p:notesMasterIdLst>
    <p:notesMasterId r:id="rId24"/>
  </p:notesMasterIdLst>
  <p:sldIdLst>
    <p:sldId id="258" r:id="rId3"/>
    <p:sldId id="416" r:id="rId4"/>
    <p:sldId id="401" r:id="rId5"/>
    <p:sldId id="405" r:id="rId6"/>
    <p:sldId id="422" r:id="rId7"/>
    <p:sldId id="406" r:id="rId8"/>
    <p:sldId id="421" r:id="rId9"/>
    <p:sldId id="407" r:id="rId10"/>
    <p:sldId id="423" r:id="rId11"/>
    <p:sldId id="409" r:id="rId12"/>
    <p:sldId id="427" r:id="rId13"/>
    <p:sldId id="414" r:id="rId14"/>
    <p:sldId id="426" r:id="rId15"/>
    <p:sldId id="411" r:id="rId16"/>
    <p:sldId id="429" r:id="rId17"/>
    <p:sldId id="268" r:id="rId18"/>
    <p:sldId id="261" r:id="rId19"/>
    <p:sldId id="428" r:id="rId20"/>
    <p:sldId id="431" r:id="rId21"/>
    <p:sldId id="413" r:id="rId22"/>
    <p:sldId id="412" r:id="rId23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324">
          <p15:clr>
            <a:srgbClr val="A4A3A4"/>
          </p15:clr>
        </p15:guide>
        <p15:guide id="3" orient="horz" pos="2922">
          <p15:clr>
            <a:srgbClr val="A4A3A4"/>
          </p15:clr>
        </p15:guide>
        <p15:guide id="4" orient="horz" pos="2005">
          <p15:clr>
            <a:srgbClr val="A4A3A4"/>
          </p15:clr>
        </p15:guide>
        <p15:guide id="5" orient="horz" pos="2502">
          <p15:clr>
            <a:srgbClr val="A4A3A4"/>
          </p15:clr>
        </p15:guide>
        <p15:guide id="6" orient="horz" pos="1184">
          <p15:clr>
            <a:srgbClr val="A4A3A4"/>
          </p15:clr>
        </p15:guide>
        <p15:guide id="7" orient="horz" pos="755" userDrawn="1">
          <p15:clr>
            <a:srgbClr val="A4A3A4"/>
          </p15:clr>
        </p15:guide>
        <p15:guide id="8" pos="2880">
          <p15:clr>
            <a:srgbClr val="A4A3A4"/>
          </p15:clr>
        </p15:guide>
        <p15:guide id="9" pos="2281">
          <p15:clr>
            <a:srgbClr val="A4A3A4"/>
          </p15:clr>
        </p15:guide>
        <p15:guide id="10" pos="5476">
          <p15:clr>
            <a:srgbClr val="A4A3A4"/>
          </p15:clr>
        </p15:guide>
        <p15:guide id="11">
          <p15:clr>
            <a:srgbClr val="A4A3A4"/>
          </p15:clr>
        </p15:guide>
        <p15:guide id="12" pos="3505">
          <p15:clr>
            <a:srgbClr val="A4A3A4"/>
          </p15:clr>
        </p15:guide>
        <p15:guide id="13" pos="28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CD68"/>
    <a:srgbClr val="EB0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91"/>
    <p:restoredTop sz="94660"/>
  </p:normalViewPr>
  <p:slideViewPr>
    <p:cSldViewPr snapToObjects="1">
      <p:cViewPr varScale="1">
        <p:scale>
          <a:sx n="144" d="100"/>
          <a:sy n="144" d="100"/>
        </p:scale>
        <p:origin x="912" y="120"/>
      </p:cViewPr>
      <p:guideLst>
        <p:guide orient="horz" pos="1620"/>
        <p:guide orient="horz" pos="324"/>
        <p:guide orient="horz" pos="2922"/>
        <p:guide orient="horz" pos="2005"/>
        <p:guide orient="horz" pos="2502"/>
        <p:guide orient="horz" pos="1184"/>
        <p:guide orient="horz" pos="755"/>
        <p:guide pos="2880"/>
        <p:guide pos="2281"/>
        <p:guide pos="5476"/>
        <p:guide/>
        <p:guide pos="3505"/>
        <p:guide pos="2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107" d="100"/>
          <a:sy n="107" d="100"/>
        </p:scale>
        <p:origin x="-3438" y="-90"/>
      </p:cViewPr>
      <p:guideLst>
        <p:guide orient="horz" pos="2880"/>
        <p:guide pos="2160"/>
      </p:guideLst>
    </p:cSldViewPr>
  </p:notesViewPr>
  <p:gridSpacing cx="76330" cy="7633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5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25" tIns="91425" rIns="91425" bIns="91425" numCol="1" anchor="t" anchorCtr="0" compatLnSpc="1"/>
          <a:lstStyle/>
          <a:p>
            <a:pPr lvl="0"/>
            <a:endParaRPr 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 pitchFamily="34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 pitchFamily="34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 pitchFamily="34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 pitchFamily="34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Google Shape;3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5122" name="Google Shape;3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Google Shape;34;p3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02502ABE-B63B-47C4-87C4-408090F677D8}" type="slidenum">
              <a:rPr lang="en-US" sz="1200"/>
              <a:t>1</a:t>
            </a:fld>
            <a:endParaRPr 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Google Shape;32;p3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116739" name="Google Shape;3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740" name="Google Shape;34;p3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46900FB0-CCBA-4341-AD48-36234EF49FF4}" type="slidenum">
              <a:rPr lang="en-US" sz="1200"/>
              <a:t>2</a:t>
            </a:fld>
            <a:endParaRPr lang="ru-RU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Google Shape;193;p19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23" name="Google Shape;194;p19:notes"/>
          <p:cNvSpPr>
            <a:spLocks noGrp="1" noRot="1" noChangeAspect="1" noTextEdit="1"/>
          </p:cNvSpPr>
          <p:nvPr>
            <p:ph type="sldImg" idx="2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Google Shape;193;p19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15" name="Google Shape;194;p19:notes"/>
          <p:cNvSpPr>
            <a:spLocks noGrp="1" noRot="1" noChangeAspect="1" noTextEdit="1"/>
          </p:cNvSpPr>
          <p:nvPr>
            <p:ph type="sldImg" idx="2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Google Shape;278;p26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131075" name="Google Shape;27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076" name="Google Shape;280;p26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8353FD77-3A44-4865-9504-7E7DFDB7543D}" type="slidenum">
              <a:rPr lang="en-US" sz="1200"/>
              <a:t>5</a:t>
            </a:fld>
            <a:endParaRPr lang="ru-RU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Google Shape;278;p26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92163" name="Google Shape;27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164" name="Google Shape;280;p26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BC0AA3C4-5655-483F-8038-C42EE53E4365}" type="slidenum">
              <a:rPr lang="en-US" sz="1200"/>
              <a:t>6</a:t>
            </a:fld>
            <a:endParaRPr lang="ru-RU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Google Shape;278;p26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129027" name="Google Shape;27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28" name="Google Shape;280;p26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FBCDD407-2C24-4C5F-84B8-20ABBD953B31}" type="slidenum">
              <a:rPr lang="en-US" sz="1200"/>
              <a:t>7</a:t>
            </a:fld>
            <a:endParaRPr lang="ru-RU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Google Shape;278;p26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94211" name="Google Shape;27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212" name="Google Shape;280;p26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FD3CE9C0-4599-40EA-9A96-848A056BCEB1}" type="slidenum">
              <a:rPr lang="en-US" sz="1200"/>
              <a:t>8</a:t>
            </a:fld>
            <a:endParaRPr lang="ru-RU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Google Shape;278;p26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133123" name="Google Shape;27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24" name="Google Shape;280;p26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B67FCBD9-F17B-4E63-8CB6-C657168FA0A3}" type="slidenum">
              <a:rPr lang="en-US" sz="1200"/>
              <a:t>9</a:t>
            </a:fld>
            <a:endParaRPr lang="ru-RU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Google Shape;278;p26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98307" name="Google Shape;27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308" name="Google Shape;280;p26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7DDE3C50-D199-4373-A413-C1F4E439F212}" type="slidenum">
              <a:rPr lang="en-US" sz="1200"/>
              <a:t>10</a:t>
            </a:fld>
            <a:endParaRPr lang="ru-RU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Google Shape;278;p26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100355" name="Google Shape;27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356" name="Google Shape;280;p26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236FC787-001C-4CF2-AF1C-62EFC8B21C41}" type="slidenum">
              <a:rPr lang="en-US" sz="1200"/>
              <a:t>11</a:t>
            </a:fld>
            <a:endParaRPr lang="ru-RU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Google Shape;278;p26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108547" name="Google Shape;27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548" name="Google Shape;280;p26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E314E224-3286-483F-B2DC-704ACDDB25EF}" type="slidenum">
              <a:rPr lang="en-US" sz="1200"/>
              <a:t>12</a:t>
            </a:fld>
            <a:endParaRPr lang="ru-RU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Google Shape;278;p26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139267" name="Google Shape;27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268" name="Google Shape;280;p26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3C3E267A-44A3-4439-B301-8929032B7E99}" type="slidenum">
              <a:rPr lang="en-US" sz="1200"/>
              <a:t>13</a:t>
            </a:fld>
            <a:endParaRPr lang="ru-RU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Google Shape;278;p26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102403" name="Google Shape;27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04" name="Google Shape;280;p26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2CDC2210-68B3-48C9-B79B-D9934479C1AB}" type="slidenum">
              <a:rPr lang="en-US" sz="1200"/>
              <a:t>14</a:t>
            </a:fld>
            <a:endParaRPr lang="ru-RU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Google Shape;278;p26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139267" name="Google Shape;27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268" name="Google Shape;280;p26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3C3E267A-44A3-4439-B301-8929032B7E99}" type="slidenum">
              <a:rPr lang="en-US" sz="1200"/>
              <a:t>15</a:t>
            </a:fld>
            <a:endParaRPr lang="ru-RU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33b759a970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33b759a970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2fd31cb15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2fd31cb15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Google Shape;278;p26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139267" name="Google Shape;27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268" name="Google Shape;280;p26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3C3E267A-44A3-4439-B301-8929032B7E99}" type="slidenum">
              <a:rPr lang="en-US" sz="1200"/>
              <a:t>18</a:t>
            </a:fld>
            <a:endParaRPr lang="ru-RU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Google Shape;251;p23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106499" name="Google Shape;252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500" name="Google Shape;253;p23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74C807D5-B5A0-475B-A651-12FF333A7AB2}" type="slidenum">
              <a:rPr lang="en-US" sz="1200"/>
              <a:t>20</a:t>
            </a:fld>
            <a:endParaRPr lang="ru-RU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Google Shape;32;p3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ln>
            <a:noFill/>
          </a:ln>
        </p:spPr>
      </p:sp>
      <p:sp>
        <p:nvSpPr>
          <p:cNvPr id="104451" name="Google Shape;3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 tIns="45700" bIns="45700"/>
          <a:lstStyle/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SzPts val="1400"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452" name="Google Shape;34;p3:notes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 anchor="b"/>
          <a:lstStyle/>
          <a:p>
            <a:pPr algn="r">
              <a:buClr>
                <a:srgbClr val="000000"/>
              </a:buClr>
              <a:buFont typeface="Arial" panose="020B0604020202020204" pitchFamily="34" charset="0"/>
              <a:buNone/>
            </a:pPr>
            <a:fld id="{E7D40E53-6C66-4AC3-85EF-1B3A993F411B}" type="slidenum">
              <a:rPr lang="en-US" sz="1200"/>
              <a:t>21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MediaMagi_Brosch_Res_logo_color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50850" y="511175"/>
            <a:ext cx="16779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1pPr>
      <a:lvl2pPr marL="742950" lvl="1" indent="-28575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2pPr>
      <a:lvl3pPr marL="1143000" lvl="2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3pPr>
      <a:lvl4pPr marL="1600200" lvl="3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4pPr>
      <a:lvl5pPr marL="2057400" lvl="4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-5-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7175" cy="5143500"/>
          </a:xfrm>
          <a:prstGeom prst="rect">
            <a:avLst/>
          </a:prstGeom>
        </p:spPr>
      </p:pic>
      <p:pic>
        <p:nvPicPr>
          <p:cNvPr id="4100" name="Picture 6" descr="MediaMagi_Brosch_Res_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850" y="514350"/>
            <a:ext cx="2136570" cy="297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Google Shape;189;p18"/>
          <p:cNvSpPr>
            <a:spLocks noChangeArrowheads="1"/>
          </p:cNvSpPr>
          <p:nvPr/>
        </p:nvSpPr>
        <p:spPr bwMode="auto">
          <a:xfrm>
            <a:off x="457200" y="4114800"/>
            <a:ext cx="3810000" cy="5886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2500" b="1" dirty="0">
                <a:solidFill>
                  <a:schemeClr val="bg1"/>
                </a:solidFill>
              </a:rPr>
              <a:t>Александр </a:t>
            </a:r>
            <a:r>
              <a:rPr lang="ru-RU" sz="2500" b="1" dirty="0" err="1">
                <a:solidFill>
                  <a:schemeClr val="bg1"/>
                </a:solidFill>
              </a:rPr>
              <a:t>Питербарг</a:t>
            </a:r>
            <a:endParaRPr lang="ru-RU" sz="2500" b="1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bg1"/>
                </a:solidFill>
              </a:rPr>
              <a:t>Исполнительный директор</a:t>
            </a:r>
          </a:p>
        </p:txBody>
      </p:sp>
      <p:sp>
        <p:nvSpPr>
          <p:cNvPr id="4103" name="Google Shape;256;p23"/>
          <p:cNvSpPr>
            <a:spLocks noChangeArrowheads="1"/>
          </p:cNvSpPr>
          <p:nvPr/>
        </p:nvSpPr>
        <p:spPr bwMode="auto">
          <a:xfrm>
            <a:off x="450850" y="2108857"/>
            <a:ext cx="8319300" cy="6155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80000"/>
              </a:lnSpc>
              <a:buClr>
                <a:srgbClr val="000000"/>
              </a:buClr>
              <a:buSzPts val="2100"/>
              <a:buFont typeface="Arial" panose="020B0604020202020204" pitchFamily="34" charset="0"/>
              <a:buNone/>
            </a:pPr>
            <a:r>
              <a:rPr lang="ru-RU" sz="5000" b="1" dirty="0" err="1">
                <a:solidFill>
                  <a:schemeClr val="bg1"/>
                </a:solidFill>
              </a:rPr>
              <a:t>МедиаМагия</a:t>
            </a:r>
            <a:r>
              <a:rPr lang="ru-RU" sz="5000" b="1" dirty="0">
                <a:solidFill>
                  <a:schemeClr val="bg1"/>
                </a:solidFill>
              </a:rPr>
              <a:t>: </a:t>
            </a:r>
            <a:r>
              <a:rPr lang="ru-RU" sz="5000" dirty="0">
                <a:solidFill>
                  <a:schemeClr val="tx1"/>
                </a:solidFill>
              </a:rPr>
              <a:t>от ТВ до ОТТ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64BE48-10B3-AE2D-83B5-4CCD045460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4190" y="513219"/>
            <a:ext cx="838960" cy="8389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E1D2E9-FB4F-38BB-C921-35ABD4C93A2E}"/>
              </a:ext>
            </a:extLst>
          </p:cNvPr>
          <p:cNvSpPr txBox="1"/>
          <p:nvPr/>
        </p:nvSpPr>
        <p:spPr>
          <a:xfrm>
            <a:off x="6469946" y="4409111"/>
            <a:ext cx="2211024" cy="326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95000"/>
              </a:lnSpc>
              <a:buClr>
                <a:srgbClr val="000000"/>
              </a:buClr>
              <a:buSzPts val="800"/>
              <a:buFont typeface="Arial" panose="020B0604020202020204" pitchFamily="34" charset="0"/>
              <a:buNone/>
            </a:pPr>
            <a:r>
              <a:rPr lang="en-US" sz="1600" dirty="0" err="1">
                <a:solidFill>
                  <a:schemeClr val="tx1"/>
                </a:solidFill>
              </a:rPr>
              <a:t>www.mediamagi.ru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2E96DF-7DE3-C65D-B87D-2EF5F598C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5716" name="Picture 6" descr="MediaMagi_Brosch_Res_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850" y="514350"/>
            <a:ext cx="16779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18" name="Picture 12" descr="MediaMagi_Brosch_Res_Logo_0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5874" y="2342760"/>
            <a:ext cx="826793" cy="80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20" name="Google Shape;189;p18"/>
          <p:cNvSpPr>
            <a:spLocks noChangeArrowheads="1"/>
          </p:cNvSpPr>
          <p:nvPr/>
        </p:nvSpPr>
        <p:spPr bwMode="auto">
          <a:xfrm>
            <a:off x="466349" y="3259735"/>
            <a:ext cx="2514600" cy="7632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000" dirty="0" err="1">
                <a:solidFill>
                  <a:schemeClr val="bg1"/>
                </a:solidFill>
              </a:rPr>
              <a:t>Видо</a:t>
            </a:r>
            <a:r>
              <a:rPr lang="ru-RU" sz="2000" b="1" dirty="0" err="1">
                <a:solidFill>
                  <a:schemeClr val="bg1"/>
                </a:solidFill>
              </a:rPr>
              <a:t>.кодер</a:t>
            </a:r>
            <a:endParaRPr lang="ru-RU" sz="2000" dirty="0">
              <a:solidFill>
                <a:schemeClr val="bg1"/>
              </a:solidFill>
            </a:endParaRPr>
          </a:p>
          <a:p>
            <a:pPr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Транскодирование</a:t>
            </a:r>
          </a:p>
          <a:p>
            <a:pPr>
              <a:lnSpc>
                <a:spcPct val="850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файлового контента</a:t>
            </a:r>
          </a:p>
        </p:txBody>
      </p:sp>
      <p:pic>
        <p:nvPicPr>
          <p:cNvPr id="115717" name="Picture 11" descr="MediaMagi_Brosch_Res_Logo_0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90895" y="2415996"/>
            <a:ext cx="786151" cy="751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21" name="Google Shape;189;p18"/>
          <p:cNvSpPr>
            <a:spLocks noChangeArrowheads="1"/>
          </p:cNvSpPr>
          <p:nvPr/>
        </p:nvSpPr>
        <p:spPr bwMode="auto">
          <a:xfrm>
            <a:off x="2587420" y="3257989"/>
            <a:ext cx="2514600" cy="7632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000" dirty="0" err="1">
                <a:solidFill>
                  <a:schemeClr val="bg1"/>
                </a:solidFill>
              </a:rPr>
              <a:t>Видо</a:t>
            </a:r>
            <a:r>
              <a:rPr lang="ru-RU" sz="2000" b="1" dirty="0" err="1">
                <a:solidFill>
                  <a:schemeClr val="bg1"/>
                </a:solidFill>
              </a:rPr>
              <a:t>.лайв</a:t>
            </a:r>
            <a:endParaRPr lang="ru-RU" sz="2000" b="1" dirty="0">
              <a:solidFill>
                <a:schemeClr val="bg1"/>
              </a:solidFill>
            </a:endParaRPr>
          </a:p>
          <a:p>
            <a:pPr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Транскодирование </a:t>
            </a:r>
          </a:p>
          <a:p>
            <a:pPr>
              <a:lnSpc>
                <a:spcPct val="850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потокового контента</a:t>
            </a:r>
          </a:p>
        </p:txBody>
      </p:sp>
      <p:sp>
        <p:nvSpPr>
          <p:cNvPr id="115722" name="Google Shape;256;p23"/>
          <p:cNvSpPr>
            <a:spLocks noChangeArrowheads="1"/>
          </p:cNvSpPr>
          <p:nvPr/>
        </p:nvSpPr>
        <p:spPr bwMode="auto">
          <a:xfrm>
            <a:off x="457200" y="968375"/>
            <a:ext cx="3046180" cy="9356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80000"/>
              </a:lnSpc>
              <a:buClr>
                <a:srgbClr val="000000"/>
              </a:buClr>
              <a:buSzPts val="2100"/>
              <a:buFont typeface="Arial" panose="020B0604020202020204" pitchFamily="34" charset="0"/>
              <a:buNone/>
            </a:pPr>
            <a:r>
              <a:rPr lang="ru-RU" sz="3800" dirty="0">
                <a:solidFill>
                  <a:schemeClr val="bg1"/>
                </a:solidFill>
              </a:rPr>
              <a:t>Команда </a:t>
            </a:r>
            <a:endParaRPr lang="en-US" sz="38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Clr>
                <a:srgbClr val="000000"/>
              </a:buClr>
              <a:buSzPts val="2100"/>
              <a:buFont typeface="Arial" panose="020B0604020202020204" pitchFamily="34" charset="0"/>
              <a:buNone/>
            </a:pPr>
            <a:r>
              <a:rPr lang="ru-RU" sz="3800" dirty="0">
                <a:solidFill>
                  <a:schemeClr val="bg1"/>
                </a:solidFill>
              </a:rPr>
              <a:t>и решения</a:t>
            </a:r>
          </a:p>
        </p:txBody>
      </p:sp>
      <p:sp>
        <p:nvSpPr>
          <p:cNvPr id="115723" name="Google Shape;189;p18"/>
          <p:cNvSpPr>
            <a:spLocks noChangeArrowheads="1"/>
          </p:cNvSpPr>
          <p:nvPr/>
        </p:nvSpPr>
        <p:spPr bwMode="auto">
          <a:xfrm>
            <a:off x="3503380" y="1055222"/>
            <a:ext cx="4495800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tx1"/>
                </a:solidFill>
              </a:rPr>
              <a:t>более 12 лет опыта создания решений по управлению медиаконтентом и транскодированию</a:t>
            </a:r>
          </a:p>
        </p:txBody>
      </p:sp>
      <p:sp>
        <p:nvSpPr>
          <p:cNvPr id="14" name="Google Shape;189;p18"/>
          <p:cNvSpPr>
            <a:spLocks noChangeArrowheads="1"/>
          </p:cNvSpPr>
          <p:nvPr/>
        </p:nvSpPr>
        <p:spPr bwMode="auto">
          <a:xfrm>
            <a:off x="4804029" y="3256243"/>
            <a:ext cx="2514600" cy="7632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000" dirty="0" err="1">
                <a:solidFill>
                  <a:schemeClr val="bg1"/>
                </a:solidFill>
              </a:rPr>
              <a:t>Видо</a:t>
            </a:r>
            <a:r>
              <a:rPr lang="ru-RU" sz="2000" b="1" dirty="0" err="1">
                <a:solidFill>
                  <a:schemeClr val="bg1"/>
                </a:solidFill>
              </a:rPr>
              <a:t>.микс</a:t>
            </a:r>
            <a:endParaRPr lang="ru-RU" sz="2000" b="1" dirty="0">
              <a:solidFill>
                <a:schemeClr val="bg1"/>
              </a:solidFill>
            </a:endParaRPr>
          </a:p>
          <a:p>
            <a:pPr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Вставка рекламы </a:t>
            </a:r>
            <a:endParaRPr lang="en-US" sz="1600" dirty="0">
              <a:solidFill>
                <a:schemeClr val="tx1"/>
              </a:solidFill>
            </a:endParaRPr>
          </a:p>
          <a:p>
            <a:pPr>
              <a:lnSpc>
                <a:spcPct val="850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на стороне сервера</a:t>
            </a:r>
          </a:p>
        </p:txBody>
      </p:sp>
      <p:pic>
        <p:nvPicPr>
          <p:cNvPr id="16" name="Graphic 15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00990" y="2390055"/>
            <a:ext cx="762000" cy="762000"/>
          </a:xfrm>
          <a:prstGeom prst="rect">
            <a:avLst/>
          </a:prstGeom>
        </p:spPr>
      </p:pic>
      <p:sp>
        <p:nvSpPr>
          <p:cNvPr id="17" name="Google Shape;189;p18"/>
          <p:cNvSpPr>
            <a:spLocks noChangeArrowheads="1"/>
          </p:cNvSpPr>
          <p:nvPr/>
        </p:nvSpPr>
        <p:spPr bwMode="auto">
          <a:xfrm>
            <a:off x="6942520" y="3249823"/>
            <a:ext cx="2514600" cy="10387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000" dirty="0" err="1">
                <a:solidFill>
                  <a:schemeClr val="bg1"/>
                </a:solidFill>
              </a:rPr>
              <a:t>Видо</a:t>
            </a:r>
            <a:r>
              <a:rPr lang="ru-RU" sz="2000" b="1" dirty="0">
                <a:solidFill>
                  <a:schemeClr val="bg1"/>
                </a:solidFill>
              </a:rPr>
              <a:t>.</a:t>
            </a:r>
            <a:r>
              <a:rPr lang="en-US" sz="2000" b="1" dirty="0">
                <a:solidFill>
                  <a:schemeClr val="bg1"/>
                </a:solidFill>
              </a:rPr>
              <a:t>FAST</a:t>
            </a:r>
            <a:endParaRPr lang="ru-RU" sz="2000" b="1" dirty="0">
              <a:solidFill>
                <a:schemeClr val="bg1"/>
              </a:solidFill>
            </a:endParaRPr>
          </a:p>
          <a:p>
            <a:pPr>
              <a:lnSpc>
                <a:spcPts val="182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Автоматически формируемые </a:t>
            </a:r>
            <a:endParaRPr lang="en-US" sz="1600" dirty="0">
              <a:solidFill>
                <a:schemeClr val="tx1"/>
              </a:solidFill>
            </a:endParaRPr>
          </a:p>
          <a:p>
            <a:pPr>
              <a:lnSpc>
                <a:spcPts val="182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каналы с рекламой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42520" y="2375877"/>
            <a:ext cx="762000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1693C1-7D38-2C2F-1EC3-C604CB07D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Picture 12" descr="MediaMagi_Brosch_Res_Logo_02">
            <a:extLst>
              <a:ext uri="{FF2B5EF4-FFF2-40B4-BE49-F238E27FC236}">
                <a16:creationId xmlns:a16="http://schemas.microsoft.com/office/drawing/2014/main" id="{118E7A1E-2B91-13CE-5D92-81E5B298D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7000"/>
          </a:blip>
          <a:srcRect/>
          <a:stretch>
            <a:fillRect/>
          </a:stretch>
        </p:blipFill>
        <p:spPr bwMode="auto">
          <a:xfrm>
            <a:off x="-121392" y="-522486"/>
            <a:ext cx="5876274" cy="575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899" name="Picture 12" descr="MediaMagi_Brosch_Res_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84490" y="520805"/>
            <a:ext cx="16779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5" name="Google Shape;151;p14"/>
          <p:cNvSpPr>
            <a:spLocks noChangeArrowheads="1"/>
          </p:cNvSpPr>
          <p:nvPr/>
        </p:nvSpPr>
        <p:spPr bwMode="auto">
          <a:xfrm>
            <a:off x="450850" y="1176829"/>
            <a:ext cx="5113338" cy="879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  <a:buClr>
                <a:srgbClr val="000000"/>
              </a:buClr>
              <a:buSzPts val="2100"/>
              <a:buFont typeface="Arial" panose="020B0604020202020204" pitchFamily="34" charset="0"/>
              <a:buNone/>
            </a:pPr>
            <a:r>
              <a:rPr lang="ru-RU" sz="3600" dirty="0">
                <a:solidFill>
                  <a:srgbClr val="FFFFFF"/>
                </a:solidFill>
              </a:rPr>
              <a:t>Транскодирование файлового контента</a:t>
            </a:r>
          </a:p>
        </p:txBody>
      </p:sp>
      <p:sp>
        <p:nvSpPr>
          <p:cNvPr id="80906" name="Google Shape;157;p14"/>
          <p:cNvSpPr>
            <a:spLocks noChangeArrowheads="1"/>
          </p:cNvSpPr>
          <p:nvPr/>
        </p:nvSpPr>
        <p:spPr bwMode="auto">
          <a:xfrm>
            <a:off x="450850" y="2170604"/>
            <a:ext cx="5113338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1400"/>
              <a:buFont typeface="Noto Sans Symbols"/>
              <a:buNone/>
            </a:pPr>
            <a:r>
              <a:rPr lang="ru-RU" sz="2000" dirty="0">
                <a:solidFill>
                  <a:schemeClr val="tx1"/>
                </a:solidFill>
              </a:rPr>
              <a:t>Система управления транскодированием аудиовизуального контента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в области телевизионного производства</a:t>
            </a:r>
          </a:p>
        </p:txBody>
      </p:sp>
      <p:sp>
        <p:nvSpPr>
          <p:cNvPr id="80907" name="Google Shape;189;p18"/>
          <p:cNvSpPr>
            <a:spLocks noChangeArrowheads="1"/>
          </p:cNvSpPr>
          <p:nvPr/>
        </p:nvSpPr>
        <p:spPr bwMode="auto">
          <a:xfrm>
            <a:off x="457200" y="3776663"/>
            <a:ext cx="2514600" cy="8556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600" dirty="0" err="1">
                <a:solidFill>
                  <a:schemeClr val="bg1"/>
                </a:solidFill>
              </a:rPr>
              <a:t>Видо</a:t>
            </a:r>
            <a:r>
              <a:rPr lang="ru-RU" sz="2600" b="1" dirty="0" err="1">
                <a:solidFill>
                  <a:schemeClr val="bg1"/>
                </a:solidFill>
              </a:rPr>
              <a:t>.кодер</a:t>
            </a:r>
            <a:endParaRPr lang="ru-RU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tx1"/>
                </a:solidFill>
              </a:rPr>
              <a:t>Транскодирование</a:t>
            </a:r>
          </a:p>
          <a:p>
            <a:pPr>
              <a:lnSpc>
                <a:spcPct val="850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tx1"/>
                </a:solidFill>
              </a:rPr>
              <a:t>файлового контента</a:t>
            </a:r>
          </a:p>
        </p:txBody>
      </p:sp>
      <p:pic>
        <p:nvPicPr>
          <p:cNvPr id="80903" name="Picture 7" descr="MediaMagi_Brosch_Res_Logo_Live_Colo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76945" y="971550"/>
            <a:ext cx="2822575" cy="2759075"/>
          </a:xfrm>
          <a:prstGeom prst="rect">
            <a:avLst/>
          </a:prstGeom>
          <a:noFill/>
        </p:spPr>
      </p:pic>
      <p:pic>
        <p:nvPicPr>
          <p:cNvPr id="5" name="Picture 12" descr="MediaMagi_Brosch_Res_Logo_02">
            <a:extLst>
              <a:ext uri="{FF2B5EF4-FFF2-40B4-BE49-F238E27FC236}">
                <a16:creationId xmlns:a16="http://schemas.microsoft.com/office/drawing/2014/main" id="{314FB07F-1D17-7246-F47C-A6E0CF046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850" y="434510"/>
            <a:ext cx="357188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D9FE47D-77B5-B05C-A7F5-233DCC5B6658}"/>
              </a:ext>
            </a:extLst>
          </p:cNvPr>
          <p:cNvGrpSpPr/>
          <p:nvPr/>
        </p:nvGrpSpPr>
        <p:grpSpPr>
          <a:xfrm>
            <a:off x="-121392" y="-522486"/>
            <a:ext cx="9265392" cy="5751910"/>
            <a:chOff x="-121392" y="-522486"/>
            <a:chExt cx="9265392" cy="575191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7398D87-6403-A58D-0090-1E280B2A2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4" name="Picture 12" descr="MediaMagi_Brosch_Res_Logo_02">
              <a:extLst>
                <a:ext uri="{FF2B5EF4-FFF2-40B4-BE49-F238E27FC236}">
                  <a16:creationId xmlns:a16="http://schemas.microsoft.com/office/drawing/2014/main" id="{49C579D8-6D61-68C4-6A70-7A4D776B6A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alphaModFix amt="7000"/>
            </a:blip>
            <a:srcRect/>
            <a:stretch>
              <a:fillRect/>
            </a:stretch>
          </p:blipFill>
          <p:spPr bwMode="auto">
            <a:xfrm>
              <a:off x="-121392" y="-522486"/>
              <a:ext cx="5876274" cy="5751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9091" name="Google Shape;197;p19"/>
          <p:cNvSpPr>
            <a:spLocks noChangeArrowheads="1"/>
          </p:cNvSpPr>
          <p:nvPr/>
        </p:nvSpPr>
        <p:spPr bwMode="auto">
          <a:xfrm>
            <a:off x="457200" y="1687521"/>
            <a:ext cx="3800475" cy="14686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marL="176530" indent="-176530"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600" b="1" dirty="0">
                <a:solidFill>
                  <a:schemeClr val="bg1"/>
                </a:solidFill>
              </a:rPr>
              <a:t>Эффективность</a:t>
            </a:r>
            <a:endParaRPr lang="en-US" sz="2600" b="1" dirty="0">
              <a:solidFill>
                <a:schemeClr val="bg1"/>
              </a:solidFill>
            </a:endParaRPr>
          </a:p>
          <a:p>
            <a:pPr marL="176530" indent="-176530">
              <a:lnSpc>
                <a:spcPts val="2200"/>
              </a:lnSpc>
              <a:buClr>
                <a:srgbClr val="000000"/>
              </a:buClr>
              <a:buSzPct val="60000"/>
              <a:buFont typeface="Wingdings" panose="05000000000000000000" pitchFamily="2" charset="2"/>
              <a:buChar char="§"/>
            </a:pPr>
            <a:r>
              <a:rPr lang="ru-RU" sz="2000" dirty="0" err="1">
                <a:solidFill>
                  <a:schemeClr val="tx1"/>
                </a:solidFill>
              </a:rPr>
              <a:t>Мультипоточное</a:t>
            </a:r>
            <a:r>
              <a:rPr lang="ru-RU" sz="2000" dirty="0">
                <a:solidFill>
                  <a:schemeClr val="tx1"/>
                </a:solidFill>
              </a:rPr>
              <a:t> CPU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и GPU кодирование</a:t>
            </a:r>
          </a:p>
          <a:p>
            <a:pPr marL="176530" indent="-176530">
              <a:lnSpc>
                <a:spcPts val="2200"/>
              </a:lnSpc>
              <a:buClr>
                <a:srgbClr val="000000"/>
              </a:buClr>
              <a:buSzPct val="60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Конвейер кодирования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с приоритезацией </a:t>
            </a:r>
          </a:p>
        </p:txBody>
      </p:sp>
      <p:sp>
        <p:nvSpPr>
          <p:cNvPr id="89099" name="Google Shape;197;p19"/>
          <p:cNvSpPr>
            <a:spLocks noChangeArrowheads="1"/>
          </p:cNvSpPr>
          <p:nvPr/>
        </p:nvSpPr>
        <p:spPr bwMode="auto">
          <a:xfrm>
            <a:off x="4571999" y="1687521"/>
            <a:ext cx="3800475" cy="904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600" b="1" dirty="0">
                <a:solidFill>
                  <a:schemeClr val="bg1"/>
                </a:solidFill>
              </a:rPr>
              <a:t>Масштабируемость</a:t>
            </a:r>
            <a:endParaRPr lang="en-US" sz="2600" b="1" dirty="0">
              <a:solidFill>
                <a:schemeClr val="bg1"/>
              </a:solidFill>
            </a:endParaRPr>
          </a:p>
          <a:p>
            <a:pPr>
              <a:lnSpc>
                <a:spcPts val="22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tx1"/>
                </a:solidFill>
              </a:rPr>
              <a:t>Линейная масштабируемость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ts val="22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tx1"/>
                </a:solidFill>
              </a:rPr>
              <a:t>и отказоустойчивость</a:t>
            </a:r>
          </a:p>
        </p:txBody>
      </p:sp>
      <p:sp>
        <p:nvSpPr>
          <p:cNvPr id="89100" name="Google Shape;197;p19"/>
          <p:cNvSpPr>
            <a:spLocks noChangeArrowheads="1"/>
          </p:cNvSpPr>
          <p:nvPr/>
        </p:nvSpPr>
        <p:spPr bwMode="auto">
          <a:xfrm>
            <a:off x="464761" y="3364617"/>
            <a:ext cx="3800475" cy="11864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600" b="1" dirty="0">
                <a:solidFill>
                  <a:schemeClr val="bg1"/>
                </a:solidFill>
              </a:rPr>
              <a:t>Надежность</a:t>
            </a:r>
            <a:endParaRPr lang="en-US" sz="2600" b="1" dirty="0">
              <a:solidFill>
                <a:schemeClr val="bg1"/>
              </a:solidFill>
            </a:endParaRPr>
          </a:p>
          <a:p>
            <a:pPr>
              <a:lnSpc>
                <a:spcPts val="22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tx1"/>
                </a:solidFill>
              </a:rPr>
              <a:t>Опыт: до </a:t>
            </a:r>
            <a:r>
              <a:rPr lang="en-US" sz="2000" dirty="0">
                <a:solidFill>
                  <a:schemeClr val="tx1"/>
                </a:solidFill>
              </a:rPr>
              <a:t>200</a:t>
            </a:r>
            <a:r>
              <a:rPr lang="ru-RU" sz="2000" dirty="0">
                <a:solidFill>
                  <a:schemeClr val="tx1"/>
                </a:solidFill>
              </a:rPr>
              <a:t> серверов, более 100 GPU, более 100 тыс. часов контента на одной ферме</a:t>
            </a:r>
          </a:p>
        </p:txBody>
      </p:sp>
      <p:sp>
        <p:nvSpPr>
          <p:cNvPr id="89101" name="Google Shape;197;p19"/>
          <p:cNvSpPr>
            <a:spLocks noChangeArrowheads="1"/>
          </p:cNvSpPr>
          <p:nvPr/>
        </p:nvSpPr>
        <p:spPr bwMode="auto">
          <a:xfrm>
            <a:off x="4571998" y="3362161"/>
            <a:ext cx="3800475" cy="14686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marL="176530" indent="-176530"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600" b="1" dirty="0">
                <a:solidFill>
                  <a:schemeClr val="bg1"/>
                </a:solidFill>
              </a:rPr>
              <a:t>Гибкость</a:t>
            </a:r>
            <a:endParaRPr lang="en-US" sz="2600" b="1" dirty="0">
              <a:solidFill>
                <a:schemeClr val="bg1"/>
              </a:solidFill>
            </a:endParaRPr>
          </a:p>
          <a:p>
            <a:pPr marL="176530" indent="-176530">
              <a:lnSpc>
                <a:spcPts val="2200"/>
              </a:lnSpc>
              <a:buClr>
                <a:srgbClr val="000000"/>
              </a:buClr>
              <a:buSzPct val="60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Конструктор технологических процессов</a:t>
            </a:r>
          </a:p>
          <a:p>
            <a:pPr marL="176530" indent="-176530">
              <a:lnSpc>
                <a:spcPts val="2200"/>
              </a:lnSpc>
              <a:buClr>
                <a:srgbClr val="000000"/>
              </a:buClr>
              <a:buSzPct val="60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</a:rPr>
              <a:t>Расширение форматов кодирования</a:t>
            </a:r>
          </a:p>
        </p:txBody>
      </p:sp>
      <p:pic>
        <p:nvPicPr>
          <p:cNvPr id="6" name="Picture 6" descr="MediaMagi_Brosch_Res_logo">
            <a:extLst>
              <a:ext uri="{FF2B5EF4-FFF2-40B4-BE49-F238E27FC236}">
                <a16:creationId xmlns:a16="http://schemas.microsoft.com/office/drawing/2014/main" id="{A228878D-5415-AD3B-C514-21920DD3E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0820" y="514350"/>
            <a:ext cx="16779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2" descr="MediaMagi_Brosch_Res_Logo_02">
            <a:extLst>
              <a:ext uri="{FF2B5EF4-FFF2-40B4-BE49-F238E27FC236}">
                <a16:creationId xmlns:a16="http://schemas.microsoft.com/office/drawing/2014/main" id="{4EE447D1-A8CA-8BB7-7D51-D08024CE2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850" y="433388"/>
            <a:ext cx="357188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MediaMagi_Brosch_Res_Logo_Live_Color">
            <a:extLst>
              <a:ext uri="{FF2B5EF4-FFF2-40B4-BE49-F238E27FC236}">
                <a16:creationId xmlns:a16="http://schemas.microsoft.com/office/drawing/2014/main" id="{98AC0800-4569-B104-C9A3-EAF1C37D8E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 amt="30000"/>
          </a:blip>
          <a:srcRect t="42348" r="50000"/>
          <a:stretch/>
        </p:blipFill>
        <p:spPr bwMode="auto">
          <a:xfrm>
            <a:off x="7732713" y="0"/>
            <a:ext cx="1411288" cy="1590655"/>
          </a:xfrm>
          <a:prstGeom prst="rect">
            <a:avLst/>
          </a:prstGeom>
          <a:noFill/>
        </p:spPr>
      </p:pic>
      <p:sp>
        <p:nvSpPr>
          <p:cNvPr id="89096" name="Google Shape;151;p14"/>
          <p:cNvSpPr>
            <a:spLocks noChangeArrowheads="1"/>
          </p:cNvSpPr>
          <p:nvPr/>
        </p:nvSpPr>
        <p:spPr bwMode="auto">
          <a:xfrm>
            <a:off x="450850" y="1128314"/>
            <a:ext cx="8548290" cy="3531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2100"/>
              <a:buFont typeface="Arial" panose="020B0604020202020204" pitchFamily="34" charset="0"/>
              <a:buNone/>
            </a:pPr>
            <a:r>
              <a:rPr lang="en-US" sz="2700" b="1" dirty="0">
                <a:solidFill>
                  <a:schemeClr val="tx1"/>
                </a:solidFill>
              </a:rPr>
              <a:t>ТРАНСКОДИРОВАНИЕ ФАЙЛОВОГО КОНТЕНТА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F8A0230-D3F9-9806-7C22-E546C4FB93D0}"/>
              </a:ext>
            </a:extLst>
          </p:cNvPr>
          <p:cNvGrpSpPr/>
          <p:nvPr/>
        </p:nvGrpSpPr>
        <p:grpSpPr>
          <a:xfrm>
            <a:off x="-121392" y="-522486"/>
            <a:ext cx="9265392" cy="5751910"/>
            <a:chOff x="-121392" y="-522486"/>
            <a:chExt cx="9265392" cy="575191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F66F930-8276-5C54-2F82-71CDD4B7A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4" name="Picture 12" descr="MediaMagi_Brosch_Res_Logo_02">
              <a:extLst>
                <a:ext uri="{FF2B5EF4-FFF2-40B4-BE49-F238E27FC236}">
                  <a16:creationId xmlns:a16="http://schemas.microsoft.com/office/drawing/2014/main" id="{501D8DDB-6F2E-B566-E754-4611766E2F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alphaModFix amt="7000"/>
            </a:blip>
            <a:srcRect/>
            <a:stretch>
              <a:fillRect/>
            </a:stretch>
          </p:blipFill>
          <p:spPr bwMode="auto">
            <a:xfrm>
              <a:off x="-121392" y="-522486"/>
              <a:ext cx="5876274" cy="5751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0051" name="Picture 12" descr="MediaMagi_Brosch_Res_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0820" y="514350"/>
            <a:ext cx="16779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2" name="Google Shape;197;p19"/>
          <p:cNvSpPr>
            <a:spLocks noChangeArrowheads="1"/>
          </p:cNvSpPr>
          <p:nvPr/>
        </p:nvSpPr>
        <p:spPr bwMode="auto">
          <a:xfrm>
            <a:off x="466725" y="1198563"/>
            <a:ext cx="4715915" cy="10987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3600" dirty="0" err="1">
                <a:solidFill>
                  <a:schemeClr val="bg1"/>
                </a:solidFill>
              </a:rPr>
              <a:t>Видо</a:t>
            </a:r>
            <a:r>
              <a:rPr lang="ru-RU" sz="3600" b="1" dirty="0" err="1">
                <a:solidFill>
                  <a:schemeClr val="bg1"/>
                </a:solidFill>
              </a:rPr>
              <a:t>.кодер</a:t>
            </a:r>
            <a:endParaRPr lang="ru-RU" sz="3600" b="1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tx1"/>
                </a:solidFill>
              </a:rPr>
              <a:t>Управление технологическими процессами</a:t>
            </a:r>
          </a:p>
        </p:txBody>
      </p:sp>
      <p:pic>
        <p:nvPicPr>
          <p:cNvPr id="130053" name="Picture 12" descr="MediaMagi_Brosch_Res_Logo_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850" y="433388"/>
            <a:ext cx="357188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4" name="Google Shape;197;p19"/>
          <p:cNvSpPr>
            <a:spLocks noChangeArrowheads="1"/>
          </p:cNvSpPr>
          <p:nvPr/>
        </p:nvSpPr>
        <p:spPr bwMode="auto">
          <a:xfrm>
            <a:off x="1136650" y="2571750"/>
            <a:ext cx="3454477" cy="23436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Получение</a:t>
            </a:r>
          </a:p>
          <a:p>
            <a:pPr marL="342900" indent="-342900">
              <a:lnSpc>
                <a:spcPct val="11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Анализ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и работа с переменными</a:t>
            </a:r>
          </a:p>
          <a:p>
            <a:pPr marL="342900" indent="-342900">
              <a:lnSpc>
                <a:spcPct val="11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Условное ветвление</a:t>
            </a:r>
          </a:p>
          <a:p>
            <a:pPr marL="342900" indent="-342900">
              <a:lnSpc>
                <a:spcPct val="11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Файловые операции</a:t>
            </a:r>
          </a:p>
          <a:p>
            <a:pPr>
              <a:lnSpc>
                <a:spcPct val="110000"/>
              </a:lnSpc>
              <a:buClr>
                <a:schemeClr val="bg1"/>
              </a:buClr>
              <a:buSzPct val="83000"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AB9149-E079-1659-9158-136F6298E5DA}"/>
              </a:ext>
            </a:extLst>
          </p:cNvPr>
          <p:cNvSpPr txBox="1"/>
          <p:nvPr/>
        </p:nvSpPr>
        <p:spPr>
          <a:xfrm>
            <a:off x="5182640" y="2571750"/>
            <a:ext cx="4636476" cy="1279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Транскодирование</a:t>
            </a:r>
          </a:p>
          <a:p>
            <a:pPr marL="342900" indent="-342900">
              <a:lnSpc>
                <a:spcPct val="11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chemeClr val="tx1"/>
                </a:solidFill>
              </a:rPr>
              <a:t>Перепаковка</a:t>
            </a:r>
            <a:endParaRPr lang="ru-RU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1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Доставка</a:t>
            </a:r>
            <a:endParaRPr lang="en-BE" sz="2400" dirty="0">
              <a:solidFill>
                <a:schemeClr val="tx1"/>
              </a:solidFill>
            </a:endParaRPr>
          </a:p>
        </p:txBody>
      </p:sp>
      <p:pic>
        <p:nvPicPr>
          <p:cNvPr id="7" name="Picture 7" descr="MediaMagi_Brosch_Res_Logo_Live_Color">
            <a:extLst>
              <a:ext uri="{FF2B5EF4-FFF2-40B4-BE49-F238E27FC236}">
                <a16:creationId xmlns:a16="http://schemas.microsoft.com/office/drawing/2014/main" id="{F7F33F39-7622-123B-8144-27BC64FFBC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 amt="31000"/>
          </a:blip>
          <a:srcRect t="42348" r="50000"/>
          <a:stretch/>
        </p:blipFill>
        <p:spPr bwMode="auto">
          <a:xfrm>
            <a:off x="7732713" y="0"/>
            <a:ext cx="1411288" cy="15906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6" name="Picture 10"/>
          <p:cNvPicPr>
            <a:picLocks noChangeAspect="1" noChangeArrowheads="1"/>
          </p:cNvPicPr>
          <p:nvPr/>
        </p:nvPicPr>
        <p:blipFill>
          <a:blip r:embed="rId3"/>
          <a:srcRect l="2330" r="2330"/>
          <a:stretch/>
        </p:blipFill>
        <p:spPr bwMode="auto">
          <a:xfrm>
            <a:off x="-10223" y="1"/>
            <a:ext cx="9109903" cy="5135912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A35C87-C429-A13E-CF0E-1C2AF079F8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4280"/>
          <a:stretch/>
        </p:blipFill>
        <p:spPr>
          <a:xfrm>
            <a:off x="-19472" y="4327339"/>
            <a:ext cx="9171272" cy="808573"/>
          </a:xfrm>
          <a:prstGeom prst="rect">
            <a:avLst/>
          </a:prstGeom>
        </p:spPr>
      </p:pic>
      <p:pic>
        <p:nvPicPr>
          <p:cNvPr id="6" name="Picture 12" descr="MediaMagi_Brosch_Res_Logo_02">
            <a:extLst>
              <a:ext uri="{FF2B5EF4-FFF2-40B4-BE49-F238E27FC236}">
                <a16:creationId xmlns:a16="http://schemas.microsoft.com/office/drawing/2014/main" id="{686112A7-76B8-D9A4-BB5A-C58C36434F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7000"/>
          </a:blip>
          <a:srcRect t="10710"/>
          <a:stretch/>
        </p:blipFill>
        <p:spPr bwMode="auto">
          <a:xfrm>
            <a:off x="48490" y="-35200"/>
            <a:ext cx="5876274" cy="513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MediaMagi_Brosch_Res_Logo_Live_Color">
            <a:extLst>
              <a:ext uri="{FF2B5EF4-FFF2-40B4-BE49-F238E27FC236}">
                <a16:creationId xmlns:a16="http://schemas.microsoft.com/office/drawing/2014/main" id="{F7AE94DA-7240-E245-C130-E6FEB104C1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 amt="22000"/>
          </a:blip>
          <a:srcRect t="42348" r="50000"/>
          <a:stretch/>
        </p:blipFill>
        <p:spPr bwMode="auto">
          <a:xfrm>
            <a:off x="7732713" y="0"/>
            <a:ext cx="1411288" cy="15906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CA76E32-8496-30E6-760B-006AA2EA11F4}"/>
              </a:ext>
            </a:extLst>
          </p:cNvPr>
          <p:cNvGrpSpPr/>
          <p:nvPr/>
        </p:nvGrpSpPr>
        <p:grpSpPr>
          <a:xfrm>
            <a:off x="-121392" y="-522486"/>
            <a:ext cx="9265392" cy="5751910"/>
            <a:chOff x="-121392" y="-522486"/>
            <a:chExt cx="9265392" cy="575191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BA9AF47-92AA-EBE0-2B55-CA6ED2141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6" name="Picture 12" descr="MediaMagi_Brosch_Res_Logo_02">
              <a:extLst>
                <a:ext uri="{FF2B5EF4-FFF2-40B4-BE49-F238E27FC236}">
                  <a16:creationId xmlns:a16="http://schemas.microsoft.com/office/drawing/2014/main" id="{9BD29A70-CCE1-F998-7208-1708056F35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alphaModFix amt="7000"/>
            </a:blip>
            <a:srcRect/>
            <a:stretch>
              <a:fillRect/>
            </a:stretch>
          </p:blipFill>
          <p:spPr bwMode="auto">
            <a:xfrm>
              <a:off x="-121392" y="-522486"/>
              <a:ext cx="5876274" cy="5751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8003" name="Picture 12" descr="MediaMagi_Brosch_Res_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36650" y="514350"/>
            <a:ext cx="16779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04" name="Google Shape;197;p19"/>
          <p:cNvSpPr>
            <a:spLocks noChangeArrowheads="1"/>
          </p:cNvSpPr>
          <p:nvPr/>
        </p:nvSpPr>
        <p:spPr bwMode="auto">
          <a:xfrm>
            <a:off x="466725" y="1220788"/>
            <a:ext cx="4105275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3600" dirty="0" err="1">
                <a:solidFill>
                  <a:schemeClr val="bg1"/>
                </a:solidFill>
              </a:rPr>
              <a:t>Видо</a:t>
            </a:r>
            <a:r>
              <a:rPr lang="ru-RU" sz="3600" b="1" dirty="0" err="1">
                <a:solidFill>
                  <a:schemeClr val="bg1"/>
                </a:solidFill>
              </a:rPr>
              <a:t>.кодер</a:t>
            </a:r>
            <a:endParaRPr lang="ru-RU" sz="3600" b="1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tx1"/>
                </a:solidFill>
              </a:rPr>
              <a:t>Возможности кодирования</a:t>
            </a:r>
          </a:p>
        </p:txBody>
      </p:sp>
      <p:pic>
        <p:nvPicPr>
          <p:cNvPr id="128005" name="Picture 12" descr="MediaMagi_Brosch_Res_Logo_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850" y="433388"/>
            <a:ext cx="357188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06" name="Google Shape;197;p19"/>
          <p:cNvSpPr>
            <a:spLocks noChangeArrowheads="1"/>
          </p:cNvSpPr>
          <p:nvPr/>
        </p:nvSpPr>
        <p:spPr bwMode="auto">
          <a:xfrm>
            <a:off x="450851" y="2491951"/>
            <a:ext cx="2976200" cy="1237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chemeClr val="bg1"/>
              </a:buClr>
              <a:buSzPct val="83000"/>
            </a:pPr>
            <a:r>
              <a:rPr lang="ru-RU" sz="2400" b="1" dirty="0">
                <a:solidFill>
                  <a:schemeClr val="bg1"/>
                </a:solidFill>
              </a:rPr>
              <a:t>Видео</a:t>
            </a:r>
            <a:endParaRPr lang="ru-RU" sz="2000" b="1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  <a:buSzPct val="83000"/>
            </a:pPr>
            <a:r>
              <a:rPr lang="ru-RU" sz="2000" dirty="0">
                <a:solidFill>
                  <a:schemeClr val="tx1"/>
                </a:solidFill>
              </a:rPr>
              <a:t>h264, h265, MPEG2, 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ProRes</a:t>
            </a:r>
            <a:r>
              <a:rPr lang="ru-RU" sz="2000" dirty="0">
                <a:solidFill>
                  <a:schemeClr val="tx1"/>
                </a:solidFill>
              </a:rPr>
              <a:t>, DVC PRO HD, AVC-</a:t>
            </a:r>
            <a:r>
              <a:rPr lang="ru-RU" sz="2000" dirty="0" err="1">
                <a:solidFill>
                  <a:schemeClr val="tx1"/>
                </a:solidFill>
              </a:rPr>
              <a:t>Intra</a:t>
            </a:r>
            <a:r>
              <a:rPr lang="ru-RU" sz="2000" dirty="0">
                <a:solidFill>
                  <a:schemeClr val="tx1"/>
                </a:solidFill>
              </a:rPr>
              <a:t>, XDCAM</a:t>
            </a:r>
          </a:p>
        </p:txBody>
      </p:sp>
      <p:sp>
        <p:nvSpPr>
          <p:cNvPr id="2" name="Google Shape;197;p19"/>
          <p:cNvSpPr>
            <a:spLocks noChangeArrowheads="1"/>
          </p:cNvSpPr>
          <p:nvPr/>
        </p:nvSpPr>
        <p:spPr bwMode="auto">
          <a:xfrm>
            <a:off x="3656040" y="2519252"/>
            <a:ext cx="2290060" cy="9294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chemeClr val="bg1"/>
              </a:buClr>
              <a:buSzPct val="83000"/>
            </a:pPr>
            <a:r>
              <a:rPr lang="ru-RU" sz="2400" b="1" dirty="0">
                <a:solidFill>
                  <a:schemeClr val="bg1"/>
                </a:solidFill>
              </a:rPr>
              <a:t>Аудио</a:t>
            </a:r>
            <a:endParaRPr lang="ru-RU" sz="2000" b="1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  <a:buSzPct val="83000"/>
            </a:pPr>
            <a:r>
              <a:rPr lang="ru-RU" sz="2000" dirty="0">
                <a:solidFill>
                  <a:schemeClr val="tx1"/>
                </a:solidFill>
              </a:rPr>
              <a:t>MP3, AAC,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Clr>
                <a:schemeClr val="bg1"/>
              </a:buClr>
              <a:buSzPct val="83000"/>
            </a:pPr>
            <a:r>
              <a:rPr lang="ru-RU" sz="2000" dirty="0">
                <a:solidFill>
                  <a:schemeClr val="tx1"/>
                </a:solidFill>
              </a:rPr>
              <a:t>PCM, </a:t>
            </a:r>
            <a:r>
              <a:rPr lang="en-US" sz="2000" dirty="0">
                <a:solidFill>
                  <a:schemeClr val="tx1"/>
                </a:solidFill>
              </a:rPr>
              <a:t>AC-3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Google Shape;197;p19"/>
          <p:cNvSpPr>
            <a:spLocks noChangeArrowheads="1"/>
          </p:cNvSpPr>
          <p:nvPr/>
        </p:nvSpPr>
        <p:spPr bwMode="auto">
          <a:xfrm>
            <a:off x="6060042" y="2509515"/>
            <a:ext cx="2633107" cy="1237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chemeClr val="bg1"/>
              </a:buClr>
              <a:buSzPct val="83000"/>
            </a:pPr>
            <a:r>
              <a:rPr lang="ru-RU" sz="2400" b="1" dirty="0">
                <a:solidFill>
                  <a:schemeClr val="bg1"/>
                </a:solidFill>
              </a:rPr>
              <a:t>Контейнеры</a:t>
            </a:r>
            <a:endParaRPr lang="ru-RU" sz="2000" b="1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  <a:buSzPct val="83000"/>
            </a:pPr>
            <a:r>
              <a:rPr lang="ru-RU" sz="2000" dirty="0">
                <a:solidFill>
                  <a:schemeClr val="tx1"/>
                </a:solidFill>
              </a:rPr>
              <a:t>MXF, MP4, HLS,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Clr>
                <a:schemeClr val="bg1"/>
              </a:buClr>
              <a:buSzPct val="83000"/>
            </a:pPr>
            <a:r>
              <a:rPr lang="ru-RU" sz="2000" dirty="0">
                <a:solidFill>
                  <a:schemeClr val="tx1"/>
                </a:solidFill>
              </a:rPr>
              <a:t>MPEG-DASH, M</a:t>
            </a:r>
            <a:r>
              <a:rPr lang="en-US" sz="2000" dirty="0">
                <a:solidFill>
                  <a:schemeClr val="tx1"/>
                </a:solidFill>
              </a:rPr>
              <a:t>OV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Clr>
                <a:schemeClr val="bg1"/>
              </a:buClr>
              <a:buSzPct val="83000"/>
            </a:pPr>
            <a:r>
              <a:rPr lang="ru-RU" sz="2000" dirty="0">
                <a:solidFill>
                  <a:schemeClr val="tx1"/>
                </a:solidFill>
              </a:rPr>
              <a:t>MPEG-</a:t>
            </a:r>
            <a:r>
              <a:rPr lang="en-US" sz="2000" dirty="0">
                <a:solidFill>
                  <a:schemeClr val="tx1"/>
                </a:solidFill>
              </a:rPr>
              <a:t>T</a:t>
            </a:r>
            <a:r>
              <a:rPr lang="ru-RU" sz="2000" dirty="0">
                <a:solidFill>
                  <a:schemeClr val="tx1"/>
                </a:solidFill>
              </a:rPr>
              <a:t>S</a:t>
            </a:r>
          </a:p>
        </p:txBody>
      </p:sp>
      <p:pic>
        <p:nvPicPr>
          <p:cNvPr id="7" name="Picture 7" descr="MediaMagi_Brosch_Res_Logo_Live_Color">
            <a:extLst>
              <a:ext uri="{FF2B5EF4-FFF2-40B4-BE49-F238E27FC236}">
                <a16:creationId xmlns:a16="http://schemas.microsoft.com/office/drawing/2014/main" id="{19E8A6C2-B32D-794C-DBBA-0D9D2AF62C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 amt="30000"/>
          </a:blip>
          <a:srcRect t="42348" r="50000"/>
          <a:stretch/>
        </p:blipFill>
        <p:spPr bwMode="auto">
          <a:xfrm>
            <a:off x="7732713" y="0"/>
            <a:ext cx="1411288" cy="15906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92" name="Picture 8"/>
          <p:cNvPicPr>
            <a:picLocks noChangeAspect="1" noChangeArrowheads="1"/>
          </p:cNvPicPr>
          <p:nvPr/>
        </p:nvPicPr>
        <p:blipFill>
          <a:blip r:embed="rId3"/>
          <a:srcRect l="2222" r="222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7F5866-9105-08CF-D7D6-A07EDD28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4280"/>
          <a:stretch/>
        </p:blipFill>
        <p:spPr>
          <a:xfrm>
            <a:off x="-27272" y="4327339"/>
            <a:ext cx="9171272" cy="808573"/>
          </a:xfrm>
          <a:prstGeom prst="rect">
            <a:avLst/>
          </a:prstGeom>
        </p:spPr>
      </p:pic>
      <p:pic>
        <p:nvPicPr>
          <p:cNvPr id="3" name="Picture 12" descr="MediaMagi_Brosch_Res_Logo_02">
            <a:extLst>
              <a:ext uri="{FF2B5EF4-FFF2-40B4-BE49-F238E27FC236}">
                <a16:creationId xmlns:a16="http://schemas.microsoft.com/office/drawing/2014/main" id="{F2CA8F9D-B481-B850-93E2-E34823B246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7000"/>
          </a:blip>
          <a:srcRect t="10710"/>
          <a:stretch/>
        </p:blipFill>
        <p:spPr bwMode="auto">
          <a:xfrm>
            <a:off x="48490" y="-35200"/>
            <a:ext cx="5876274" cy="513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MediaMagi_Brosch_Res_Logo_Live_Color">
            <a:extLst>
              <a:ext uri="{FF2B5EF4-FFF2-40B4-BE49-F238E27FC236}">
                <a16:creationId xmlns:a16="http://schemas.microsoft.com/office/drawing/2014/main" id="{72CC1875-E368-8B51-9B5A-4D1853A1EB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 amt="22000"/>
          </a:blip>
          <a:srcRect t="42348" r="50000"/>
          <a:stretch/>
        </p:blipFill>
        <p:spPr bwMode="auto">
          <a:xfrm>
            <a:off x="7732713" y="0"/>
            <a:ext cx="1411288" cy="15906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76B7707-BE21-467D-F217-4EF74C64244A}"/>
              </a:ext>
            </a:extLst>
          </p:cNvPr>
          <p:cNvGrpSpPr/>
          <p:nvPr/>
        </p:nvGrpSpPr>
        <p:grpSpPr>
          <a:xfrm>
            <a:off x="-125242" y="-508610"/>
            <a:ext cx="9265392" cy="5751910"/>
            <a:chOff x="-121392" y="-522486"/>
            <a:chExt cx="9265392" cy="575191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8FADD40-B700-C6A1-5291-05C8DDA17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3876"/>
              <a:ext cx="9144000" cy="5157376"/>
            </a:xfrm>
            <a:prstGeom prst="rect">
              <a:avLst/>
            </a:prstGeom>
          </p:spPr>
        </p:pic>
        <p:pic>
          <p:nvPicPr>
            <p:cNvPr id="4" name="Picture 12" descr="MediaMagi_Brosch_Res_Logo_02">
              <a:extLst>
                <a:ext uri="{FF2B5EF4-FFF2-40B4-BE49-F238E27FC236}">
                  <a16:creationId xmlns:a16="http://schemas.microsoft.com/office/drawing/2014/main" id="{BF6CD374-0241-CE6D-2C05-07A2AE4383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alphaModFix amt="7000"/>
            </a:blip>
            <a:srcRect/>
            <a:stretch>
              <a:fillRect/>
            </a:stretch>
          </p:blipFill>
          <p:spPr bwMode="auto">
            <a:xfrm>
              <a:off x="-121392" y="-522486"/>
              <a:ext cx="5876274" cy="5751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Picture 7" descr="MediaMagi_Brosch_Res_Logo_Live_Color">
            <a:extLst>
              <a:ext uri="{FF2B5EF4-FFF2-40B4-BE49-F238E27FC236}">
                <a16:creationId xmlns:a16="http://schemas.microsoft.com/office/drawing/2014/main" id="{FBF4D905-CB2B-3034-88EC-8876DA413E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30000"/>
          </a:blip>
          <a:srcRect t="42348" r="50000"/>
          <a:stretch/>
        </p:blipFill>
        <p:spPr bwMode="auto">
          <a:xfrm>
            <a:off x="7732713" y="0"/>
            <a:ext cx="1411288" cy="1590655"/>
          </a:xfrm>
          <a:prstGeom prst="rect">
            <a:avLst/>
          </a:prstGeom>
          <a:noFill/>
        </p:spPr>
      </p:pic>
      <p:pic>
        <p:nvPicPr>
          <p:cNvPr id="132099" name="Picture 12" descr="MediaMagi_Brosch_Res_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36650" y="514350"/>
            <a:ext cx="16779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100" name="Google Shape;197;p19"/>
          <p:cNvSpPr>
            <a:spLocks noChangeArrowheads="1"/>
          </p:cNvSpPr>
          <p:nvPr/>
        </p:nvSpPr>
        <p:spPr bwMode="auto">
          <a:xfrm>
            <a:off x="466725" y="1198563"/>
            <a:ext cx="5097463" cy="10987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3600" dirty="0" err="1">
                <a:solidFill>
                  <a:schemeClr val="bg1"/>
                </a:solidFill>
              </a:rPr>
              <a:t>Видо</a:t>
            </a:r>
            <a:r>
              <a:rPr lang="ru-RU" sz="3600" b="1" dirty="0" err="1">
                <a:solidFill>
                  <a:schemeClr val="bg1"/>
                </a:solidFill>
              </a:rPr>
              <a:t>.кодер</a:t>
            </a:r>
            <a:endParaRPr lang="ru-RU" sz="3600" b="1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tx1"/>
                </a:solidFill>
              </a:rPr>
              <a:t>Исполнение заданий 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tx1"/>
                </a:solidFill>
              </a:rPr>
              <a:t>по техпроцессам</a:t>
            </a:r>
          </a:p>
        </p:txBody>
      </p:sp>
      <p:pic>
        <p:nvPicPr>
          <p:cNvPr id="132101" name="Picture 12" descr="MediaMagi_Brosch_Res_Logo_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850" y="433388"/>
            <a:ext cx="357188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102" name="Google Shape;197;p19"/>
          <p:cNvSpPr>
            <a:spLocks noChangeArrowheads="1"/>
          </p:cNvSpPr>
          <p:nvPr/>
        </p:nvSpPr>
        <p:spPr bwMode="auto">
          <a:xfrm>
            <a:off x="450851" y="2487943"/>
            <a:ext cx="3739500" cy="12241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Мониторинг выполнения процессов</a:t>
            </a: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Логирование действий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1B2E1A-F366-857B-33D1-DC29B198F43A}"/>
              </a:ext>
            </a:extLst>
          </p:cNvPr>
          <p:cNvSpPr txBox="1"/>
          <p:nvPr/>
        </p:nvSpPr>
        <p:spPr>
          <a:xfrm>
            <a:off x="4507454" y="2465146"/>
            <a:ext cx="4636546" cy="1870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Визуализация пути процесса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Детализация исполнения</a:t>
            </a: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Индикация ошибок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91" name="Picture 11" descr="Mediamagi_screens_11"/>
          <p:cNvPicPr>
            <a:picLocks noChangeAspect="1" noChangeArrowheads="1"/>
          </p:cNvPicPr>
          <p:nvPr/>
        </p:nvPicPr>
        <p:blipFill rotWithShape="1">
          <a:blip r:embed="rId3"/>
          <a:srcRect l="14405" t="14255" r="2160" b="10605"/>
          <a:stretch/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053377-9F78-0C09-4F5D-0FB49AA604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7248"/>
          <a:stretch/>
        </p:blipFill>
        <p:spPr>
          <a:xfrm>
            <a:off x="-27272" y="4480000"/>
            <a:ext cx="9171272" cy="655912"/>
          </a:xfrm>
          <a:prstGeom prst="rect">
            <a:avLst/>
          </a:prstGeom>
        </p:spPr>
      </p:pic>
      <p:pic>
        <p:nvPicPr>
          <p:cNvPr id="6" name="Picture 12" descr="MediaMagi_Brosch_Res_Logo_02">
            <a:extLst>
              <a:ext uri="{FF2B5EF4-FFF2-40B4-BE49-F238E27FC236}">
                <a16:creationId xmlns:a16="http://schemas.microsoft.com/office/drawing/2014/main" id="{6177DC9E-7BEC-E225-3362-2E743CF12D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7000"/>
          </a:blip>
          <a:srcRect t="10710"/>
          <a:stretch/>
        </p:blipFill>
        <p:spPr bwMode="auto">
          <a:xfrm>
            <a:off x="48490" y="-35200"/>
            <a:ext cx="5876274" cy="513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MediaMagi_Brosch_Res_Logo_Live_Color">
            <a:extLst>
              <a:ext uri="{FF2B5EF4-FFF2-40B4-BE49-F238E27FC236}">
                <a16:creationId xmlns:a16="http://schemas.microsoft.com/office/drawing/2014/main" id="{816197AB-4E40-4F3D-0718-B4824AC413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 amt="15000"/>
          </a:blip>
          <a:srcRect t="42348" r="50000"/>
          <a:stretch/>
        </p:blipFill>
        <p:spPr bwMode="auto">
          <a:xfrm>
            <a:off x="7732713" y="0"/>
            <a:ext cx="1411288" cy="15906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9" name="Picture 11" descr="Mediamagi_screens_18"/>
          <p:cNvPicPr>
            <a:picLocks noChangeAspect="1" noChangeArrowheads="1"/>
          </p:cNvPicPr>
          <p:nvPr/>
        </p:nvPicPr>
        <p:blipFill rotWithShape="1">
          <a:blip r:embed="rId3"/>
          <a:srcRect l="4646" t="14782" r="869" b="563"/>
          <a:stretch/>
        </p:blipFill>
        <p:spPr bwMode="auto">
          <a:xfrm>
            <a:off x="0" y="-35200"/>
            <a:ext cx="9143999" cy="507890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7800" y="2900452"/>
            <a:ext cx="9050979" cy="1435504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567317-677E-51E7-7A7A-7F4C3BC2FD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5201"/>
          <a:stretch/>
        </p:blipFill>
        <p:spPr>
          <a:xfrm>
            <a:off x="-8722" y="4327340"/>
            <a:ext cx="9152721" cy="816160"/>
          </a:xfrm>
          <a:prstGeom prst="rect">
            <a:avLst/>
          </a:prstGeom>
        </p:spPr>
      </p:pic>
      <p:pic>
        <p:nvPicPr>
          <p:cNvPr id="3" name="Picture 12" descr="MediaMagi_Brosch_Res_Logo_02">
            <a:extLst>
              <a:ext uri="{FF2B5EF4-FFF2-40B4-BE49-F238E27FC236}">
                <a16:creationId xmlns:a16="http://schemas.microsoft.com/office/drawing/2014/main" id="{1653C41C-6149-50F4-E1B1-3B7076C672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 amt="7000"/>
          </a:blip>
          <a:srcRect t="10710"/>
          <a:stretch/>
        </p:blipFill>
        <p:spPr bwMode="auto">
          <a:xfrm>
            <a:off x="-7800" y="-35200"/>
            <a:ext cx="5876274" cy="513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MediaMagi_Brosch_Res_Logo_Live_Color">
            <a:extLst>
              <a:ext uri="{FF2B5EF4-FFF2-40B4-BE49-F238E27FC236}">
                <a16:creationId xmlns:a16="http://schemas.microsoft.com/office/drawing/2014/main" id="{F26DA95F-C3E1-ED4F-43D4-1F1296A06C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alphaModFix amt="22000"/>
          </a:blip>
          <a:srcRect t="42348" r="50000"/>
          <a:stretch/>
        </p:blipFill>
        <p:spPr bwMode="auto">
          <a:xfrm>
            <a:off x="7732713" y="0"/>
            <a:ext cx="1411288" cy="15906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9" name="Picture 9" descr="Mediamagi_screens_16"/>
          <p:cNvPicPr>
            <a:picLocks noChangeAspect="1" noChangeArrowheads="1"/>
          </p:cNvPicPr>
          <p:nvPr/>
        </p:nvPicPr>
        <p:blipFill>
          <a:blip r:embed="rId3"/>
          <a:srcRect l="3340" t="12529" b="456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2807ED2-D3A0-F66A-DC1C-853AF25863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0925" b="-1"/>
          <a:stretch/>
        </p:blipFill>
        <p:spPr>
          <a:xfrm>
            <a:off x="-27272" y="3640370"/>
            <a:ext cx="9171272" cy="1503129"/>
          </a:xfrm>
          <a:prstGeom prst="rect">
            <a:avLst/>
          </a:prstGeom>
        </p:spPr>
      </p:pic>
      <p:pic>
        <p:nvPicPr>
          <p:cNvPr id="3" name="Picture 12" descr="MediaMagi_Brosch_Res_Logo_02">
            <a:extLst>
              <a:ext uri="{FF2B5EF4-FFF2-40B4-BE49-F238E27FC236}">
                <a16:creationId xmlns:a16="http://schemas.microsoft.com/office/drawing/2014/main" id="{672AB58E-CA10-5E37-5DEE-F62004DD6C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7000"/>
          </a:blip>
          <a:srcRect t="10710"/>
          <a:stretch/>
        </p:blipFill>
        <p:spPr bwMode="auto">
          <a:xfrm>
            <a:off x="48490" y="-35200"/>
            <a:ext cx="5876274" cy="513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MediaMagi_Brosch_Res_Logo_Live_Color">
            <a:extLst>
              <a:ext uri="{FF2B5EF4-FFF2-40B4-BE49-F238E27FC236}">
                <a16:creationId xmlns:a16="http://schemas.microsoft.com/office/drawing/2014/main" id="{F5544CB0-4696-7105-915C-834D71E4E0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 amt="22000"/>
          </a:blip>
          <a:srcRect t="42348" r="50000"/>
          <a:stretch/>
        </p:blipFill>
        <p:spPr bwMode="auto">
          <a:xfrm>
            <a:off x="7732713" y="0"/>
            <a:ext cx="1411288" cy="15906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88B5A2D-78F2-2DE8-35F0-0DA1DCDCE07C}"/>
              </a:ext>
            </a:extLst>
          </p:cNvPr>
          <p:cNvGrpSpPr/>
          <p:nvPr/>
        </p:nvGrpSpPr>
        <p:grpSpPr>
          <a:xfrm>
            <a:off x="-125242" y="-508610"/>
            <a:ext cx="9265392" cy="5751910"/>
            <a:chOff x="-121392" y="-522486"/>
            <a:chExt cx="9265392" cy="575191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29F3EF2-2DC6-B03E-B701-C7EA2755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3876"/>
              <a:ext cx="9144000" cy="5157376"/>
            </a:xfrm>
            <a:prstGeom prst="rect">
              <a:avLst/>
            </a:prstGeom>
          </p:spPr>
        </p:pic>
        <p:pic>
          <p:nvPicPr>
            <p:cNvPr id="7" name="Picture 12" descr="MediaMagi_Brosch_Res_Logo_02">
              <a:extLst>
                <a:ext uri="{FF2B5EF4-FFF2-40B4-BE49-F238E27FC236}">
                  <a16:creationId xmlns:a16="http://schemas.microsoft.com/office/drawing/2014/main" id="{2B59BD33-FF75-2784-5176-FDA596A3B1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alphaModFix amt="7000"/>
            </a:blip>
            <a:srcRect/>
            <a:stretch>
              <a:fillRect/>
            </a:stretch>
          </p:blipFill>
          <p:spPr bwMode="auto">
            <a:xfrm>
              <a:off x="-121392" y="-522486"/>
              <a:ext cx="5876274" cy="5751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7" descr="MediaMagi_Brosch_Res_Logo_Live_Color">
            <a:extLst>
              <a:ext uri="{FF2B5EF4-FFF2-40B4-BE49-F238E27FC236}">
                <a16:creationId xmlns:a16="http://schemas.microsoft.com/office/drawing/2014/main" id="{5A6A0F7A-ED8D-9441-BF6C-53B4D5EE54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30000"/>
          </a:blip>
          <a:srcRect t="42348" r="50000"/>
          <a:stretch/>
        </p:blipFill>
        <p:spPr bwMode="auto">
          <a:xfrm>
            <a:off x="7732713" y="0"/>
            <a:ext cx="1411288" cy="1590655"/>
          </a:xfrm>
          <a:prstGeom prst="rect">
            <a:avLst/>
          </a:prstGeom>
          <a:noFill/>
        </p:spPr>
      </p:pic>
      <p:pic>
        <p:nvPicPr>
          <p:cNvPr id="138243" name="Picture 12" descr="MediaMagi_Brosch_Res_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36650" y="514350"/>
            <a:ext cx="16779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44" name="Google Shape;197;p19"/>
          <p:cNvSpPr>
            <a:spLocks noChangeArrowheads="1"/>
          </p:cNvSpPr>
          <p:nvPr/>
        </p:nvSpPr>
        <p:spPr bwMode="auto">
          <a:xfrm>
            <a:off x="466725" y="1198563"/>
            <a:ext cx="5097463" cy="11541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3600" dirty="0" err="1">
                <a:solidFill>
                  <a:schemeClr val="bg1"/>
                </a:solidFill>
              </a:rPr>
              <a:t>Видо</a:t>
            </a:r>
            <a:r>
              <a:rPr lang="ru-RU" sz="3600" b="1" dirty="0" err="1">
                <a:solidFill>
                  <a:schemeClr val="bg1"/>
                </a:solidFill>
              </a:rPr>
              <a:t>.кодер</a:t>
            </a:r>
            <a:endParaRPr lang="ru-RU" sz="3600" b="1" dirty="0">
              <a:solidFill>
                <a:schemeClr val="bg1"/>
              </a:solidFill>
            </a:endParaRPr>
          </a:p>
          <a:p>
            <a:pPr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tx1"/>
                </a:solidFill>
              </a:rPr>
              <a:t>Мониторинг и статистика</a:t>
            </a:r>
          </a:p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38245" name="Picture 12" descr="MediaMagi_Brosch_Res_Logo_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850" y="433388"/>
            <a:ext cx="357188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Google Shape;197;p19"/>
          <p:cNvSpPr>
            <a:spLocks noChangeArrowheads="1"/>
          </p:cNvSpPr>
          <p:nvPr/>
        </p:nvSpPr>
        <p:spPr bwMode="auto">
          <a:xfrm>
            <a:off x="466725" y="2249488"/>
            <a:ext cx="5097463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marL="342900" indent="-342900"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Задачи по статусам,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периодам и техпроцессам</a:t>
            </a:r>
          </a:p>
        </p:txBody>
      </p:sp>
      <p:sp>
        <p:nvSpPr>
          <p:cNvPr id="3" name="Google Shape;197;p19"/>
          <p:cNvSpPr>
            <a:spLocks noChangeArrowheads="1"/>
          </p:cNvSpPr>
          <p:nvPr/>
        </p:nvSpPr>
        <p:spPr bwMode="auto">
          <a:xfrm>
            <a:off x="447470" y="3486280"/>
            <a:ext cx="5097463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marL="342900" indent="-342900"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Объем кодируемого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контента</a:t>
            </a:r>
          </a:p>
        </p:txBody>
      </p:sp>
      <p:sp>
        <p:nvSpPr>
          <p:cNvPr id="4" name="Google Shape;197;p19"/>
          <p:cNvSpPr>
            <a:spLocks noChangeArrowheads="1"/>
          </p:cNvSpPr>
          <p:nvPr/>
        </p:nvSpPr>
        <p:spPr bwMode="auto">
          <a:xfrm>
            <a:off x="4896860" y="2202418"/>
            <a:ext cx="5097463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marL="342900" indent="-342900"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Статистика по папкам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захвата файлов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5" name="Picture 9" descr="Mediamagi_screens_17"/>
          <p:cNvPicPr>
            <a:picLocks noChangeAspect="1" noChangeArrowheads="1"/>
          </p:cNvPicPr>
          <p:nvPr/>
        </p:nvPicPr>
        <p:blipFill>
          <a:blip r:embed="rId3"/>
          <a:srcRect l="3618" t="12698"/>
          <a:stretch>
            <a:fillRect/>
          </a:stretch>
        </p:blipFill>
        <p:spPr bwMode="auto">
          <a:xfrm>
            <a:off x="0" y="-31750"/>
            <a:ext cx="9144000" cy="5175250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7648D95-0DDD-E40C-9AA6-D8748FA6E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2797" b="-1"/>
          <a:stretch/>
        </p:blipFill>
        <p:spPr>
          <a:xfrm>
            <a:off x="-27272" y="4251010"/>
            <a:ext cx="9171272" cy="884902"/>
          </a:xfrm>
          <a:prstGeom prst="rect">
            <a:avLst/>
          </a:prstGeom>
        </p:spPr>
      </p:pic>
      <p:pic>
        <p:nvPicPr>
          <p:cNvPr id="3" name="Picture 12" descr="MediaMagi_Brosch_Res_Logo_02">
            <a:extLst>
              <a:ext uri="{FF2B5EF4-FFF2-40B4-BE49-F238E27FC236}">
                <a16:creationId xmlns:a16="http://schemas.microsoft.com/office/drawing/2014/main" id="{73DB05AC-0CF3-4E09-9CFA-B544B876DC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7000"/>
          </a:blip>
          <a:srcRect t="10710"/>
          <a:stretch/>
        </p:blipFill>
        <p:spPr bwMode="auto">
          <a:xfrm>
            <a:off x="48490" y="-35200"/>
            <a:ext cx="5876274" cy="513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MediaMagi_Brosch_Res_Logo_Live_Color">
            <a:extLst>
              <a:ext uri="{FF2B5EF4-FFF2-40B4-BE49-F238E27FC236}">
                <a16:creationId xmlns:a16="http://schemas.microsoft.com/office/drawing/2014/main" id="{B633571E-0036-6386-56BE-168DA26314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 amt="15000"/>
          </a:blip>
          <a:srcRect t="42348" r="50000"/>
          <a:stretch/>
        </p:blipFill>
        <p:spPr bwMode="auto">
          <a:xfrm>
            <a:off x="7732713" y="0"/>
            <a:ext cx="1411288" cy="15906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F642E9D-B3DD-4124-E741-9719F5BA6133}"/>
              </a:ext>
            </a:extLst>
          </p:cNvPr>
          <p:cNvGrpSpPr/>
          <p:nvPr/>
        </p:nvGrpSpPr>
        <p:grpSpPr>
          <a:xfrm>
            <a:off x="-125242" y="-508610"/>
            <a:ext cx="9265392" cy="5751910"/>
            <a:chOff x="-121392" y="-522486"/>
            <a:chExt cx="9265392" cy="575191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249501A-8546-2513-8D34-EF4B765E4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3876"/>
              <a:ext cx="9144000" cy="5157376"/>
            </a:xfrm>
            <a:prstGeom prst="rect">
              <a:avLst/>
            </a:prstGeom>
          </p:spPr>
        </p:pic>
        <p:pic>
          <p:nvPicPr>
            <p:cNvPr id="6" name="Picture 12" descr="MediaMagi_Brosch_Res_Logo_02">
              <a:extLst>
                <a:ext uri="{FF2B5EF4-FFF2-40B4-BE49-F238E27FC236}">
                  <a16:creationId xmlns:a16="http://schemas.microsoft.com/office/drawing/2014/main" id="{86C27AE8-82C6-6902-9767-BB433A4A10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alphaModFix amt="7000"/>
            </a:blip>
            <a:srcRect/>
            <a:stretch>
              <a:fillRect/>
            </a:stretch>
          </p:blipFill>
          <p:spPr bwMode="auto">
            <a:xfrm>
              <a:off x="-121392" y="-522486"/>
              <a:ext cx="5876274" cy="5751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6" descr="MediaMagi_Brosch_Res_Logo_Live_Color">
            <a:extLst>
              <a:ext uri="{FF2B5EF4-FFF2-40B4-BE49-F238E27FC236}">
                <a16:creationId xmlns:a16="http://schemas.microsoft.com/office/drawing/2014/main" id="{4688313F-1075-944A-4BDB-E5B39294B8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30000"/>
          </a:blip>
          <a:srcRect t="42348" r="50000"/>
          <a:stretch/>
        </p:blipFill>
        <p:spPr bwMode="auto">
          <a:xfrm>
            <a:off x="7732713" y="0"/>
            <a:ext cx="1411288" cy="1590655"/>
          </a:xfrm>
          <a:prstGeom prst="rect">
            <a:avLst/>
          </a:prstGeom>
          <a:noFill/>
        </p:spPr>
      </p:pic>
      <p:pic>
        <p:nvPicPr>
          <p:cNvPr id="138243" name="Picture 12" descr="MediaMagi_Brosch_Res_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36650" y="514350"/>
            <a:ext cx="16779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44" name="Google Shape;197;p19"/>
          <p:cNvSpPr>
            <a:spLocks noChangeArrowheads="1"/>
          </p:cNvSpPr>
          <p:nvPr/>
        </p:nvSpPr>
        <p:spPr bwMode="auto">
          <a:xfrm>
            <a:off x="466725" y="1198563"/>
            <a:ext cx="5708205" cy="11541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3600" dirty="0" err="1">
                <a:solidFill>
                  <a:schemeClr val="bg1"/>
                </a:solidFill>
              </a:rPr>
              <a:t>Видо</a:t>
            </a:r>
            <a:r>
              <a:rPr lang="ru-RU" sz="3600" b="1" dirty="0" err="1">
                <a:solidFill>
                  <a:schemeClr val="bg1"/>
                </a:solidFill>
              </a:rPr>
              <a:t>.кодер</a:t>
            </a:r>
            <a:endParaRPr lang="ru-RU" sz="3600" b="1" dirty="0">
              <a:solidFill>
                <a:schemeClr val="bg1"/>
              </a:solidFill>
            </a:endParaRPr>
          </a:p>
          <a:p>
            <a:pPr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tx1"/>
                </a:solidFill>
              </a:rPr>
              <a:t>Новые функциональные возможности</a:t>
            </a:r>
          </a:p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38245" name="Picture 12" descr="MediaMagi_Brosch_Res_Logo_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850" y="433388"/>
            <a:ext cx="357188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Google Shape;197;p19"/>
          <p:cNvSpPr>
            <a:spLocks noChangeArrowheads="1"/>
          </p:cNvSpPr>
          <p:nvPr/>
        </p:nvSpPr>
        <p:spPr bwMode="auto">
          <a:xfrm>
            <a:off x="448276" y="2230138"/>
            <a:ext cx="8150765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Интеграция с ИИ моделями –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первый пример - генерация субтитров</a:t>
            </a:r>
          </a:p>
        </p:txBody>
      </p:sp>
      <p:sp>
        <p:nvSpPr>
          <p:cNvPr id="3" name="Google Shape;197;p19"/>
          <p:cNvSpPr>
            <a:spLocks noChangeArrowheads="1"/>
          </p:cNvSpPr>
          <p:nvPr/>
        </p:nvSpPr>
        <p:spPr bwMode="auto">
          <a:xfrm>
            <a:off x="488227" y="3495888"/>
            <a:ext cx="8213011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Гибкая работа с данными – написание кода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в блоке шаблонизации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ediaMagi_Brosch_Res_Logo_Live_Color">
            <a:extLst>
              <a:ext uri="{FF2B5EF4-FFF2-40B4-BE49-F238E27FC236}">
                <a16:creationId xmlns:a16="http://schemas.microsoft.com/office/drawing/2014/main" id="{DF6951D6-2437-3E27-DF09-8D6BBCCC05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16000"/>
          </a:blip>
          <a:srcRect l="13406" t="8963" r="-2610"/>
          <a:stretch/>
        </p:blipFill>
        <p:spPr bwMode="auto">
          <a:xfrm>
            <a:off x="-1" y="0"/>
            <a:ext cx="5089643" cy="5077363"/>
          </a:xfrm>
          <a:prstGeom prst="rect">
            <a:avLst/>
          </a:prstGeom>
          <a:noFill/>
        </p:spPr>
      </p:pic>
      <p:sp>
        <p:nvSpPr>
          <p:cNvPr id="176" name="Google Shape;176;p25"/>
          <p:cNvSpPr txBox="1"/>
          <p:nvPr/>
        </p:nvSpPr>
        <p:spPr>
          <a:xfrm>
            <a:off x="3512590" y="1637020"/>
            <a:ext cx="4896300" cy="1733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 panose="020B0604020202020204"/>
              <a:buChar char="●"/>
              <a:defRPr/>
            </a:pP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На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примере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автоматической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генерации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b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</a:b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субтитров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продемонстрирована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успешная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интеграция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с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ИИ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моделями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595959"/>
              </a:buClr>
              <a:buSzPts val="1400"/>
              <a:buFont typeface="Arial" panose="020B0604020202020204"/>
              <a:buChar char="●"/>
              <a:defRPr/>
            </a:pP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Система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открыта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для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интеграции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с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другими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b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ИИ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моделями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,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отвечающим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и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целям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бизнеса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заказчиков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77" name="Google Shape;177;p2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67483" y="3906697"/>
            <a:ext cx="3458800" cy="953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5"/>
          <p:cNvSpPr/>
          <p:nvPr/>
        </p:nvSpPr>
        <p:spPr>
          <a:xfrm flipH="1">
            <a:off x="500825" y="1118937"/>
            <a:ext cx="3110100" cy="2197800"/>
          </a:xfrm>
          <a:prstGeom prst="wedgeRoundRectCallout">
            <a:avLst>
              <a:gd name="adj1" fmla="val -481"/>
              <a:gd name="adj2" fmla="val 72798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79" name="Google Shape;179;p25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754250" y="1196962"/>
            <a:ext cx="2699674" cy="2045823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2511090" y="368328"/>
            <a:ext cx="8914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Интеграция</a:t>
            </a:r>
            <a:r>
              <a:rPr lang="en-US" sz="2400" dirty="0">
                <a:solidFill>
                  <a:schemeClr val="dk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dk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2400" dirty="0">
                <a:solidFill>
                  <a:schemeClr val="dk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ИИ </a:t>
            </a:r>
            <a:r>
              <a:rPr lang="en-US" sz="2400" dirty="0" err="1">
                <a:solidFill>
                  <a:schemeClr val="dk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моделями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2" name="Google Shape;182;p25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457200" y="509206"/>
            <a:ext cx="1845724" cy="241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9B4B399-27C8-4289-747D-09CDE4853D26}"/>
              </a:ext>
            </a:extLst>
          </p:cNvPr>
          <p:cNvGrpSpPr/>
          <p:nvPr/>
        </p:nvGrpSpPr>
        <p:grpSpPr>
          <a:xfrm>
            <a:off x="7184333" y="0"/>
            <a:ext cx="1966456" cy="5183113"/>
            <a:chOff x="7184333" y="0"/>
            <a:chExt cx="1966456" cy="518311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1DE80A97-D705-C856-EDDD-6092F02397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832" t="-131" r="78031" b="-129"/>
            <a:stretch/>
          </p:blipFill>
          <p:spPr>
            <a:xfrm>
              <a:off x="7854189" y="0"/>
              <a:ext cx="1296599" cy="5183113"/>
            </a:xfrm>
            <a:prstGeom prst="rect">
              <a:avLst/>
            </a:prstGeom>
          </p:spPr>
        </p:pic>
        <p:pic>
          <p:nvPicPr>
            <p:cNvPr id="3" name="Picture 12" descr="MediaMagi_Brosch_Res_Logo_02">
              <a:extLst>
                <a:ext uri="{FF2B5EF4-FFF2-40B4-BE49-F238E27FC236}">
                  <a16:creationId xmlns:a16="http://schemas.microsoft.com/office/drawing/2014/main" id="{64F4A11E-2141-780A-5E16-228AAB1645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alphaModFix amt="7000"/>
            </a:blip>
            <a:srcRect t="10710" r="66535"/>
            <a:stretch/>
          </p:blipFill>
          <p:spPr bwMode="auto">
            <a:xfrm>
              <a:off x="7184333" y="0"/>
              <a:ext cx="1966456" cy="5135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ediaMagi_Brosch_Res_Logo_Live_Color">
            <a:extLst>
              <a:ext uri="{FF2B5EF4-FFF2-40B4-BE49-F238E27FC236}">
                <a16:creationId xmlns:a16="http://schemas.microsoft.com/office/drawing/2014/main" id="{57D495C2-7F37-7584-CF11-2562BC035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16000"/>
          </a:blip>
          <a:srcRect l="13406" t="8963" r="-2610"/>
          <a:stretch/>
        </p:blipFill>
        <p:spPr bwMode="auto">
          <a:xfrm>
            <a:off x="-1" y="0"/>
            <a:ext cx="5089643" cy="5077363"/>
          </a:xfrm>
          <a:prstGeom prst="rect">
            <a:avLst/>
          </a:prstGeom>
          <a:noFill/>
        </p:spPr>
      </p:pic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2558677" y="366575"/>
            <a:ext cx="8914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>
                <a:solidFill>
                  <a:schemeClr val="dk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Гибкая работа </a:t>
            </a:r>
            <a:r>
              <a:rPr lang="en-US" sz="2700" dirty="0" err="1">
                <a:solidFill>
                  <a:schemeClr val="dk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2700" dirty="0">
                <a:solidFill>
                  <a:schemeClr val="dk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solidFill>
                  <a:schemeClr val="dk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данными</a:t>
            </a:r>
            <a:br>
              <a:rPr lang="ru-RU" sz="1400" b="1" dirty="0">
                <a:solidFill>
                  <a:schemeClr val="dk2"/>
                </a:solidFill>
              </a:rPr>
            </a:br>
            <a:r>
              <a:rPr lang="en-US" sz="1400" b="1" dirty="0">
                <a:solidFill>
                  <a:schemeClr val="dk2"/>
                </a:solidFill>
              </a:rPr>
              <a:t> </a:t>
            </a:r>
            <a:r>
              <a:rPr lang="en-US" sz="1800" b="1" dirty="0">
                <a:solidFill>
                  <a:schemeClr val="dk2"/>
                </a:solidFill>
              </a:rPr>
              <a:t>использование шаблонизатора jinja2</a:t>
            </a:r>
            <a:endParaRPr sz="1800" b="1" dirty="0"/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64553" y="520992"/>
            <a:ext cx="1845724" cy="24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8"/>
          <p:cNvSpPr txBox="1"/>
          <p:nvPr/>
        </p:nvSpPr>
        <p:spPr>
          <a:xfrm>
            <a:off x="4767351" y="1235946"/>
            <a:ext cx="3398100" cy="1518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 panose="020B0604020202020204"/>
              <a:buChar char="●"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Операции с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переменными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b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</a:b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и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параметрами медиафайлов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595959"/>
              </a:buClr>
              <a:buSzPts val="1400"/>
              <a:buFont typeface="Arial" panose="020B0604020202020204"/>
              <a:buChar char="●"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Вставка кода на Python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, например, в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ыполнение проверок, в блоке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Eval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276078" y="1199894"/>
            <a:ext cx="4634210" cy="3724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/>
          <p:nvPr/>
        </p:nvSpPr>
        <p:spPr>
          <a:xfrm>
            <a:off x="2333020" y="3180208"/>
            <a:ext cx="1599900" cy="478500"/>
          </a:xfrm>
          <a:prstGeom prst="wedgeRectCallout">
            <a:avLst>
              <a:gd name="adj1" fmla="val -63548"/>
              <a:gd name="adj2" fmla="val 126552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2314270" y="3242458"/>
            <a:ext cx="1637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1100" b="1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A.Probe.AudioCount</a:t>
            </a:r>
            <a:endParaRPr kumimoji="0" sz="11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4899747" y="2553639"/>
            <a:ext cx="3027900" cy="1585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13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{% if A.Probe.AudioCount &gt; 0 %}</a:t>
            </a:r>
            <a:br>
              <a:rPr kumimoji="0" lang="en-US" sz="13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</a:br>
            <a:r>
              <a:rPr kumimoji="0" lang="en-US" sz="13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{% if A.Probe.AudioCount == 1 %}</a:t>
            </a:r>
            <a:br>
              <a:rPr kumimoji="0" lang="en-US" sz="13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</a:br>
            <a:r>
              <a:rPr kumimoji="0" lang="en-US" sz="1300" b="0" i="1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OneAudio</a:t>
            </a:r>
            <a:br>
              <a:rPr kumimoji="0" lang="en-US" sz="13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</a:br>
            <a:r>
              <a:rPr kumimoji="0" lang="en-US" sz="13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{% elif A.Probe.AudioCount &gt; 1 %}</a:t>
            </a:r>
            <a:br>
              <a:rPr kumimoji="0" lang="en-US" sz="13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</a:br>
            <a:r>
              <a:rPr kumimoji="0" lang="en-US" sz="1300" b="0" i="1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MoreAudio</a:t>
            </a:r>
            <a:br>
              <a:rPr kumimoji="0" lang="en-US" sz="13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</a:br>
            <a:r>
              <a:rPr kumimoji="0" lang="en-US" sz="13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{% endif %}{% else %}</a:t>
            </a:r>
            <a:r>
              <a:rPr kumimoji="0" lang="en-US" sz="1300" b="0" i="1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NoAudio</a:t>
            </a:r>
            <a:br>
              <a:rPr kumimoji="0" lang="en-US" sz="13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</a:br>
            <a:r>
              <a:rPr kumimoji="0" lang="en-US" sz="13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{% endif %}</a:t>
            </a:r>
            <a:endParaRPr kumimoji="0" sz="1300" b="0" i="1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4793119" y="3986300"/>
            <a:ext cx="3398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 panose="020B0604020202020204"/>
              <a:buChar char="●"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Формирование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текста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b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</a:b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по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шаблону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4997408" y="4601900"/>
            <a:ext cx="2915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en-US" sz="1300" b="0" i="1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{{ Out_filename }}_LQ.mp4</a:t>
            </a: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3E91EA8-A1B0-A605-2EFA-70DBE58E8144}"/>
              </a:ext>
            </a:extLst>
          </p:cNvPr>
          <p:cNvGrpSpPr/>
          <p:nvPr/>
        </p:nvGrpSpPr>
        <p:grpSpPr>
          <a:xfrm>
            <a:off x="7184333" y="0"/>
            <a:ext cx="1966456" cy="5183113"/>
            <a:chOff x="7184333" y="0"/>
            <a:chExt cx="1966456" cy="518311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B2D0E0A-C7C4-C497-39F9-099AAF5F14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832" t="-131" r="78031" b="-129"/>
            <a:stretch/>
          </p:blipFill>
          <p:spPr>
            <a:xfrm>
              <a:off x="7854189" y="0"/>
              <a:ext cx="1296599" cy="5183113"/>
            </a:xfrm>
            <a:prstGeom prst="rect">
              <a:avLst/>
            </a:prstGeom>
          </p:spPr>
        </p:pic>
        <p:pic>
          <p:nvPicPr>
            <p:cNvPr id="9" name="Picture 12" descr="MediaMagi_Brosch_Res_Logo_02">
              <a:extLst>
                <a:ext uri="{FF2B5EF4-FFF2-40B4-BE49-F238E27FC236}">
                  <a16:creationId xmlns:a16="http://schemas.microsoft.com/office/drawing/2014/main" id="{8B2E0276-70A4-E20D-2541-1B0C121DD3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alphaModFix amt="7000"/>
            </a:blip>
            <a:srcRect t="10710" r="66535"/>
            <a:stretch/>
          </p:blipFill>
          <p:spPr bwMode="auto">
            <a:xfrm>
              <a:off x="7184333" y="0"/>
              <a:ext cx="1966456" cy="5135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9F7C526-B508-E12E-CA7F-6F4B2DD64B03}"/>
              </a:ext>
            </a:extLst>
          </p:cNvPr>
          <p:cNvGrpSpPr/>
          <p:nvPr/>
        </p:nvGrpSpPr>
        <p:grpSpPr>
          <a:xfrm>
            <a:off x="-125242" y="-508610"/>
            <a:ext cx="9265392" cy="5751910"/>
            <a:chOff x="-121392" y="-522486"/>
            <a:chExt cx="9265392" cy="575191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EF38317-F1AF-1850-6AEF-E451840A5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3876"/>
              <a:ext cx="9144000" cy="5157376"/>
            </a:xfrm>
            <a:prstGeom prst="rect">
              <a:avLst/>
            </a:prstGeom>
          </p:spPr>
        </p:pic>
        <p:pic>
          <p:nvPicPr>
            <p:cNvPr id="6" name="Picture 12" descr="MediaMagi_Brosch_Res_Logo_02">
              <a:extLst>
                <a:ext uri="{FF2B5EF4-FFF2-40B4-BE49-F238E27FC236}">
                  <a16:creationId xmlns:a16="http://schemas.microsoft.com/office/drawing/2014/main" id="{9780ED44-6AAF-B927-DFB0-5BBD19E838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alphaModFix amt="7000"/>
            </a:blip>
            <a:srcRect/>
            <a:stretch>
              <a:fillRect/>
            </a:stretch>
          </p:blipFill>
          <p:spPr bwMode="auto">
            <a:xfrm>
              <a:off x="-121392" y="-522486"/>
              <a:ext cx="5876274" cy="5751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6" descr="MediaMagi_Brosch_Res_Logo_Live_Color">
            <a:extLst>
              <a:ext uri="{FF2B5EF4-FFF2-40B4-BE49-F238E27FC236}">
                <a16:creationId xmlns:a16="http://schemas.microsoft.com/office/drawing/2014/main" id="{FB21022B-DACE-4A65-FBCF-549BB81988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30000"/>
          </a:blip>
          <a:srcRect t="42348" r="50000"/>
          <a:stretch/>
        </p:blipFill>
        <p:spPr bwMode="auto">
          <a:xfrm>
            <a:off x="7732713" y="0"/>
            <a:ext cx="1411288" cy="1590655"/>
          </a:xfrm>
          <a:prstGeom prst="rect">
            <a:avLst/>
          </a:prstGeom>
          <a:noFill/>
        </p:spPr>
      </p:pic>
      <p:pic>
        <p:nvPicPr>
          <p:cNvPr id="138243" name="Picture 12" descr="MediaMagi_Brosch_Res_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36650" y="514350"/>
            <a:ext cx="16779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44" name="Google Shape;197;p19"/>
          <p:cNvSpPr>
            <a:spLocks noChangeArrowheads="1"/>
          </p:cNvSpPr>
          <p:nvPr/>
        </p:nvSpPr>
        <p:spPr bwMode="auto">
          <a:xfrm>
            <a:off x="466725" y="1198563"/>
            <a:ext cx="5097463" cy="10987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3600" dirty="0" err="1">
                <a:solidFill>
                  <a:schemeClr val="bg1"/>
                </a:solidFill>
              </a:rPr>
              <a:t>Видо</a:t>
            </a:r>
            <a:r>
              <a:rPr lang="ru-RU" sz="3600" b="1" dirty="0" err="1">
                <a:solidFill>
                  <a:schemeClr val="bg1"/>
                </a:solidFill>
              </a:rPr>
              <a:t>.кодер</a:t>
            </a:r>
            <a:endParaRPr lang="ru-RU" sz="3600" b="1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tx1"/>
                </a:solidFill>
              </a:rPr>
              <a:t>План развития</a:t>
            </a:r>
          </a:p>
          <a:p>
            <a:pPr>
              <a:lnSpc>
                <a:spcPct val="850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38245" name="Picture 12" descr="MediaMagi_Brosch_Res_Logo_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850" y="433388"/>
            <a:ext cx="357188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Google Shape;197;p19"/>
          <p:cNvSpPr>
            <a:spLocks noChangeArrowheads="1"/>
          </p:cNvSpPr>
          <p:nvPr/>
        </p:nvSpPr>
        <p:spPr bwMode="auto">
          <a:xfrm>
            <a:off x="465495" y="2226401"/>
            <a:ext cx="8150765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Внедрение новых ИИ функций – </a:t>
            </a:r>
            <a:r>
              <a:rPr lang="ru-RU" sz="2400" dirty="0" err="1">
                <a:solidFill>
                  <a:schemeClr val="tx1"/>
                </a:solidFill>
              </a:rPr>
              <a:t>апскейлинг</a:t>
            </a:r>
            <a:r>
              <a:rPr lang="ru-RU" sz="2400" dirty="0">
                <a:solidFill>
                  <a:schemeClr val="tx1"/>
                </a:solidFill>
              </a:rPr>
              <a:t>,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построение тех. процессов по </a:t>
            </a:r>
            <a:r>
              <a:rPr lang="ru-RU" sz="2400" dirty="0" err="1">
                <a:solidFill>
                  <a:schemeClr val="tx1"/>
                </a:solidFill>
              </a:rPr>
              <a:t>промпту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Google Shape;197;p19"/>
          <p:cNvSpPr>
            <a:spLocks noChangeArrowheads="1"/>
          </p:cNvSpPr>
          <p:nvPr/>
        </p:nvSpPr>
        <p:spPr bwMode="auto">
          <a:xfrm>
            <a:off x="465495" y="3219370"/>
            <a:ext cx="8213011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</a:rPr>
              <a:t>Внедрение функций </a:t>
            </a:r>
            <a:r>
              <a:rPr lang="ru-RU" sz="2400" dirty="0" err="1">
                <a:solidFill>
                  <a:schemeClr val="tx1"/>
                </a:solidFill>
              </a:rPr>
              <a:t>оркестрации</a:t>
            </a:r>
            <a:r>
              <a:rPr lang="ru-RU" sz="2400" dirty="0">
                <a:solidFill>
                  <a:schemeClr val="tx1"/>
                </a:solidFill>
              </a:rPr>
              <a:t> – вызов внешних сервисов, анализ сопутствующих </a:t>
            </a:r>
            <a:r>
              <a:rPr lang="en-US" sz="2400" dirty="0">
                <a:solidFill>
                  <a:schemeClr val="tx1"/>
                </a:solidFill>
              </a:rPr>
              <a:t>XML </a:t>
            </a:r>
            <a:r>
              <a:rPr lang="ru-RU" sz="2400" dirty="0">
                <a:solidFill>
                  <a:schemeClr val="tx1"/>
                </a:solidFill>
              </a:rPr>
              <a:t>файлов, универсальный скрипт-блок для тех. процесса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CB07779-823A-AD97-7D3F-A97EF15B18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51"/>
          <a:stretch/>
        </p:blipFill>
        <p:spPr>
          <a:xfrm>
            <a:off x="474583" y="510226"/>
            <a:ext cx="8177528" cy="4629150"/>
          </a:xfrm>
          <a:prstGeom prst="rect">
            <a:avLst/>
          </a:prstGeom>
        </p:spPr>
      </p:pic>
      <p:sp>
        <p:nvSpPr>
          <p:cNvPr id="4" name="Google Shape;151;p14">
            <a:extLst>
              <a:ext uri="{FF2B5EF4-FFF2-40B4-BE49-F238E27FC236}">
                <a16:creationId xmlns:a16="http://schemas.microsoft.com/office/drawing/2014/main" id="{8FBCED9D-1673-0331-16D3-F06A7747F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6410" y="510226"/>
            <a:ext cx="3205190" cy="3662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2100"/>
              <a:buFont typeface="Arial" panose="020B0604020202020204" pitchFamily="34" charset="0"/>
              <a:buNone/>
            </a:pPr>
            <a:r>
              <a:rPr lang="ru-RU" sz="2800" dirty="0">
                <a:solidFill>
                  <a:schemeClr val="tx1"/>
                </a:solidFill>
              </a:rPr>
              <a:t>Экосистема </a:t>
            </a:r>
            <a:r>
              <a:rPr lang="ru-RU" sz="2800" dirty="0" err="1">
                <a:solidFill>
                  <a:schemeClr val="tx1"/>
                </a:solidFill>
              </a:rPr>
              <a:t>Видо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347649-E2E8-B95D-00C1-E9155A1FA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14350"/>
            <a:ext cx="1869490" cy="233362"/>
          </a:xfrm>
          <a:prstGeom prst="rect">
            <a:avLst/>
          </a:prstGeom>
        </p:spPr>
      </p:pic>
      <p:pic>
        <p:nvPicPr>
          <p:cNvPr id="13" name="Picture 7" descr="MediaMagi_Brosch_Res_Logo_Live_Color">
            <a:extLst>
              <a:ext uri="{FF2B5EF4-FFF2-40B4-BE49-F238E27FC236}">
                <a16:creationId xmlns:a16="http://schemas.microsoft.com/office/drawing/2014/main" id="{C18D77C1-29B5-6F7C-08B3-82BC2FFC54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8000"/>
          </a:blip>
          <a:srcRect t="12187" r="53815"/>
          <a:stretch/>
        </p:blipFill>
        <p:spPr bwMode="auto">
          <a:xfrm>
            <a:off x="6511320" y="0"/>
            <a:ext cx="2632680" cy="4893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3940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4464400-A0BB-1541-E54D-C012960AB8D9}"/>
              </a:ext>
            </a:extLst>
          </p:cNvPr>
          <p:cNvGrpSpPr/>
          <p:nvPr/>
        </p:nvGrpSpPr>
        <p:grpSpPr>
          <a:xfrm>
            <a:off x="-125242" y="-508610"/>
            <a:ext cx="9265392" cy="5751910"/>
            <a:chOff x="-121392" y="-522486"/>
            <a:chExt cx="9265392" cy="575191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A312D01-1D8E-8AE1-D0D0-4690C8D39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3876"/>
              <a:ext cx="9144000" cy="5157376"/>
            </a:xfrm>
            <a:prstGeom prst="rect">
              <a:avLst/>
            </a:prstGeom>
          </p:spPr>
        </p:pic>
        <p:pic>
          <p:nvPicPr>
            <p:cNvPr id="4" name="Picture 12" descr="MediaMagi_Brosch_Res_Logo_02">
              <a:extLst>
                <a:ext uri="{FF2B5EF4-FFF2-40B4-BE49-F238E27FC236}">
                  <a16:creationId xmlns:a16="http://schemas.microsoft.com/office/drawing/2014/main" id="{BEEF3EF2-FAD3-54F9-A5D7-45F7B6D72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alphaModFix amt="7000"/>
            </a:blip>
            <a:srcRect/>
            <a:stretch>
              <a:fillRect/>
            </a:stretch>
          </p:blipFill>
          <p:spPr bwMode="auto">
            <a:xfrm>
              <a:off x="-121392" y="-522486"/>
              <a:ext cx="5876274" cy="5751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Picture 4" descr="MediaMagi_Brosch_Res_Logo_Live_Color">
            <a:extLst>
              <a:ext uri="{FF2B5EF4-FFF2-40B4-BE49-F238E27FC236}">
                <a16:creationId xmlns:a16="http://schemas.microsoft.com/office/drawing/2014/main" id="{29BC4EA8-1438-EF7F-BF3F-A9C6FE634E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30000"/>
          </a:blip>
          <a:srcRect t="42348" r="50000"/>
          <a:stretch/>
        </p:blipFill>
        <p:spPr bwMode="auto">
          <a:xfrm>
            <a:off x="7732713" y="0"/>
            <a:ext cx="1411288" cy="1590655"/>
          </a:xfrm>
          <a:prstGeom prst="rect">
            <a:avLst/>
          </a:prstGeom>
          <a:noFill/>
        </p:spPr>
      </p:pic>
      <p:pic>
        <p:nvPicPr>
          <p:cNvPr id="105481" name="Picture 12" descr="MediaMagi_Brosch_Res_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850" y="514350"/>
            <a:ext cx="16779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4" name="Google Shape;256;p23"/>
          <p:cNvSpPr>
            <a:spLocks noChangeArrowheads="1"/>
          </p:cNvSpPr>
          <p:nvPr/>
        </p:nvSpPr>
        <p:spPr bwMode="auto">
          <a:xfrm>
            <a:off x="2841148" y="426815"/>
            <a:ext cx="3962400" cy="4431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  <a:buClr>
                <a:srgbClr val="000000"/>
              </a:buClr>
              <a:buSzPts val="2100"/>
              <a:buFont typeface="Arial" panose="020B0604020202020204" pitchFamily="34" charset="0"/>
              <a:buNone/>
            </a:pPr>
            <a:r>
              <a:rPr lang="ru-RU" sz="3600" dirty="0">
                <a:solidFill>
                  <a:schemeClr val="bg1"/>
                </a:solidFill>
              </a:rPr>
              <a:t>Сотрудничество</a:t>
            </a:r>
          </a:p>
        </p:txBody>
      </p:sp>
      <p:sp>
        <p:nvSpPr>
          <p:cNvPr id="105476" name="Google Shape;189;p18"/>
          <p:cNvSpPr>
            <a:spLocks noChangeArrowheads="1"/>
          </p:cNvSpPr>
          <p:nvPr/>
        </p:nvSpPr>
        <p:spPr bwMode="auto">
          <a:xfrm>
            <a:off x="450850" y="2252919"/>
            <a:ext cx="2514600" cy="16671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lnSpc>
                <a:spcPts val="232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chemeClr val="bg1"/>
                </a:solidFill>
              </a:rPr>
              <a:t>Облачные решения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  <a:p>
            <a:pPr>
              <a:lnSpc>
                <a:spcPts val="21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tx1"/>
                </a:solidFill>
              </a:rPr>
              <a:t>Тестирование наших продуктов  в облачном исполнении</a:t>
            </a:r>
          </a:p>
        </p:txBody>
      </p:sp>
      <p:sp>
        <p:nvSpPr>
          <p:cNvPr id="105485" name="Google Shape;189;p18"/>
          <p:cNvSpPr>
            <a:spLocks noChangeArrowheads="1"/>
          </p:cNvSpPr>
          <p:nvPr/>
        </p:nvSpPr>
        <p:spPr bwMode="auto">
          <a:xfrm>
            <a:off x="3086842" y="2252919"/>
            <a:ext cx="2665816" cy="16927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242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chemeClr val="bg1"/>
                </a:solidFill>
              </a:rPr>
              <a:t>Пилотные проекты</a:t>
            </a:r>
          </a:p>
          <a:p>
            <a:pPr>
              <a:lnSpc>
                <a:spcPts val="21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tx1"/>
                </a:solidFill>
              </a:rPr>
              <a:t>Пилотирование наших продуктов </a:t>
            </a:r>
          </a:p>
          <a:p>
            <a:pPr>
              <a:lnSpc>
                <a:spcPts val="21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tx1"/>
                </a:solidFill>
              </a:rPr>
              <a:t>на вашей инфраструктуре</a:t>
            </a:r>
          </a:p>
        </p:txBody>
      </p:sp>
      <p:sp>
        <p:nvSpPr>
          <p:cNvPr id="105488" name="Google Shape;189;p18"/>
          <p:cNvSpPr>
            <a:spLocks noChangeArrowheads="1"/>
          </p:cNvSpPr>
          <p:nvPr/>
        </p:nvSpPr>
        <p:spPr bwMode="auto">
          <a:xfrm>
            <a:off x="5692189" y="2252919"/>
            <a:ext cx="3000194" cy="16927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242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chemeClr val="bg1"/>
                </a:solidFill>
              </a:rPr>
              <a:t>Проекты внедрения</a:t>
            </a:r>
          </a:p>
          <a:p>
            <a:pPr>
              <a:lnSpc>
                <a:spcPts val="2100"/>
              </a:lnSpc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tx1"/>
                </a:solidFill>
              </a:rPr>
              <a:t>Профессиональный анализ, развертывание, адаптация и настройка систем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A71D2E-F112-40CF-84CC-65AC119271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850" y="924850"/>
            <a:ext cx="1677988" cy="4048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C67E87-3D33-41C3-A68C-1B074E06A936}"/>
              </a:ext>
            </a:extLst>
          </p:cNvPr>
          <p:cNvSpPr txBox="1"/>
          <p:nvPr/>
        </p:nvSpPr>
        <p:spPr>
          <a:xfrm>
            <a:off x="332787" y="1261475"/>
            <a:ext cx="1914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www.dnk.ru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-5-01">
            <a:extLst>
              <a:ext uri="{FF2B5EF4-FFF2-40B4-BE49-F238E27FC236}">
                <a16:creationId xmlns:a16="http://schemas.microsoft.com/office/drawing/2014/main" id="{CA65BF79-26C2-4675-5040-39DB71C09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0"/>
            <a:ext cx="9147175" cy="5143500"/>
          </a:xfrm>
          <a:prstGeom prst="rect">
            <a:avLst/>
          </a:prstGeom>
        </p:spPr>
      </p:pic>
      <p:pic>
        <p:nvPicPr>
          <p:cNvPr id="103429" name="Picture 6" descr="MediaMagi_Brosch_Res_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850" y="514350"/>
            <a:ext cx="16779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37" name="Google Shape;256;p23"/>
          <p:cNvSpPr>
            <a:spLocks noChangeArrowheads="1"/>
          </p:cNvSpPr>
          <p:nvPr/>
        </p:nvSpPr>
        <p:spPr bwMode="auto">
          <a:xfrm>
            <a:off x="457200" y="1119430"/>
            <a:ext cx="6184900" cy="87203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3440"/>
              </a:lnSpc>
              <a:buClr>
                <a:srgbClr val="000000"/>
              </a:buClr>
              <a:buSzPts val="2100"/>
              <a:buFont typeface="Arial" panose="020B0604020202020204" pitchFamily="34" charset="0"/>
              <a:buNone/>
            </a:pPr>
            <a:r>
              <a:rPr lang="ru-RU" sz="3200" dirty="0" err="1">
                <a:solidFill>
                  <a:schemeClr val="bg1"/>
                </a:solidFill>
              </a:rPr>
              <a:t>Медиа</a:t>
            </a:r>
            <a:r>
              <a:rPr lang="ru-RU" sz="3200" b="1" dirty="0" err="1">
                <a:solidFill>
                  <a:schemeClr val="bg1"/>
                </a:solidFill>
              </a:rPr>
              <a:t>.маги</a:t>
            </a:r>
            <a:endParaRPr lang="ru-RU" sz="3200" b="1" dirty="0">
              <a:solidFill>
                <a:schemeClr val="bg1"/>
              </a:solidFill>
            </a:endParaRPr>
          </a:p>
          <a:p>
            <a:pPr>
              <a:lnSpc>
                <a:spcPts val="3440"/>
              </a:lnSpc>
              <a:buClr>
                <a:srgbClr val="000000"/>
              </a:buClr>
              <a:buSzPts val="2100"/>
              <a:buFont typeface="Arial" panose="020B0604020202020204" pitchFamily="34" charset="0"/>
              <a:buNone/>
            </a:pPr>
            <a:r>
              <a:rPr lang="ru-RU" sz="3200" dirty="0">
                <a:solidFill>
                  <a:schemeClr val="tx1"/>
                </a:solidFill>
              </a:rPr>
              <a:t>Решения для ТВ и ОТТ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11782D-A48B-165A-26AA-6360E28216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4190" y="513219"/>
            <a:ext cx="838960" cy="838960"/>
          </a:xfrm>
          <a:prstGeom prst="rect">
            <a:avLst/>
          </a:prstGeom>
        </p:spPr>
      </p:pic>
      <p:pic>
        <p:nvPicPr>
          <p:cNvPr id="15" name="Picture 12" descr="MediaMagi_Brosch_Res_Logo_02">
            <a:extLst>
              <a:ext uri="{FF2B5EF4-FFF2-40B4-BE49-F238E27FC236}">
                <a16:creationId xmlns:a16="http://schemas.microsoft.com/office/drawing/2014/main" id="{54FDA91D-FAC9-4D3E-9D38-24CD76BF4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6073" y="2266430"/>
            <a:ext cx="826793" cy="80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Google Shape;189;p18">
            <a:extLst>
              <a:ext uri="{FF2B5EF4-FFF2-40B4-BE49-F238E27FC236}">
                <a16:creationId xmlns:a16="http://schemas.microsoft.com/office/drawing/2014/main" id="{A033FC34-8D26-4363-B134-30CDA35D3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48" y="3183405"/>
            <a:ext cx="2514600" cy="7632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000" dirty="0" err="1">
                <a:solidFill>
                  <a:schemeClr val="bg1"/>
                </a:solidFill>
              </a:rPr>
              <a:t>Видо</a:t>
            </a:r>
            <a:r>
              <a:rPr lang="ru-RU" sz="2000" b="1" dirty="0" err="1">
                <a:solidFill>
                  <a:schemeClr val="bg1"/>
                </a:solidFill>
              </a:rPr>
              <a:t>.кодер</a:t>
            </a:r>
            <a:endParaRPr lang="ru-RU" sz="2000" dirty="0">
              <a:solidFill>
                <a:schemeClr val="bg1"/>
              </a:solidFill>
            </a:endParaRPr>
          </a:p>
          <a:p>
            <a:pPr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Транскодирование</a:t>
            </a:r>
          </a:p>
          <a:p>
            <a:pPr>
              <a:lnSpc>
                <a:spcPct val="850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файлового контента</a:t>
            </a:r>
          </a:p>
        </p:txBody>
      </p:sp>
      <p:pic>
        <p:nvPicPr>
          <p:cNvPr id="17" name="Picture 11" descr="MediaMagi_Brosch_Res_Logo_01">
            <a:extLst>
              <a:ext uri="{FF2B5EF4-FFF2-40B4-BE49-F238E27FC236}">
                <a16:creationId xmlns:a16="http://schemas.microsoft.com/office/drawing/2014/main" id="{BE21F586-0E20-4872-B01B-4DE510F29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51094" y="2339666"/>
            <a:ext cx="786151" cy="751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Google Shape;189;p18">
            <a:extLst>
              <a:ext uri="{FF2B5EF4-FFF2-40B4-BE49-F238E27FC236}">
                <a16:creationId xmlns:a16="http://schemas.microsoft.com/office/drawing/2014/main" id="{4652F82C-7464-4C76-81C2-2166E5B1C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619" y="3181659"/>
            <a:ext cx="2514600" cy="7632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000" dirty="0" err="1">
                <a:solidFill>
                  <a:schemeClr val="bg1"/>
                </a:solidFill>
              </a:rPr>
              <a:t>Видо</a:t>
            </a:r>
            <a:r>
              <a:rPr lang="ru-RU" sz="2000" b="1" dirty="0" err="1">
                <a:solidFill>
                  <a:schemeClr val="bg1"/>
                </a:solidFill>
              </a:rPr>
              <a:t>.лайв</a:t>
            </a:r>
            <a:endParaRPr lang="ru-RU" sz="2000" b="1" dirty="0">
              <a:solidFill>
                <a:schemeClr val="bg1"/>
              </a:solidFill>
            </a:endParaRPr>
          </a:p>
          <a:p>
            <a:pPr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Транскодирование </a:t>
            </a:r>
          </a:p>
          <a:p>
            <a:pPr>
              <a:lnSpc>
                <a:spcPct val="850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потокового контента</a:t>
            </a:r>
          </a:p>
        </p:txBody>
      </p:sp>
      <p:sp>
        <p:nvSpPr>
          <p:cNvPr id="19" name="Google Shape;189;p18">
            <a:extLst>
              <a:ext uri="{FF2B5EF4-FFF2-40B4-BE49-F238E27FC236}">
                <a16:creationId xmlns:a16="http://schemas.microsoft.com/office/drawing/2014/main" id="{D4EAFEE1-F207-4865-95A1-3F30E4B39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4228" y="3179913"/>
            <a:ext cx="2514600" cy="7632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000" dirty="0" err="1">
                <a:solidFill>
                  <a:schemeClr val="bg1"/>
                </a:solidFill>
              </a:rPr>
              <a:t>Видо</a:t>
            </a:r>
            <a:r>
              <a:rPr lang="ru-RU" sz="2000" b="1" dirty="0" err="1">
                <a:solidFill>
                  <a:schemeClr val="bg1"/>
                </a:solidFill>
              </a:rPr>
              <a:t>.микс</a:t>
            </a:r>
            <a:endParaRPr lang="ru-RU" sz="2000" b="1" dirty="0">
              <a:solidFill>
                <a:schemeClr val="bg1"/>
              </a:solidFill>
            </a:endParaRPr>
          </a:p>
          <a:p>
            <a:pPr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Вставка рекламы </a:t>
            </a:r>
            <a:endParaRPr lang="en-US" sz="1600" dirty="0">
              <a:solidFill>
                <a:schemeClr val="tx1"/>
              </a:solidFill>
            </a:endParaRPr>
          </a:p>
          <a:p>
            <a:pPr>
              <a:lnSpc>
                <a:spcPct val="850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на стороне сервера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3DD9CBCC-D755-440F-92F5-BB4CA2130C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61189" y="2313725"/>
            <a:ext cx="762000" cy="762000"/>
          </a:xfrm>
          <a:prstGeom prst="rect">
            <a:avLst/>
          </a:prstGeom>
        </p:spPr>
      </p:pic>
      <p:sp>
        <p:nvSpPr>
          <p:cNvPr id="21" name="Google Shape;189;p18">
            <a:extLst>
              <a:ext uri="{FF2B5EF4-FFF2-40B4-BE49-F238E27FC236}">
                <a16:creationId xmlns:a16="http://schemas.microsoft.com/office/drawing/2014/main" id="{7FD283FE-540D-42FB-A4CE-F5518ACCE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2719" y="3173493"/>
            <a:ext cx="2514600" cy="10095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ru-RU" sz="2000" dirty="0" err="1">
                <a:solidFill>
                  <a:schemeClr val="bg1"/>
                </a:solidFill>
              </a:rPr>
              <a:t>Видо</a:t>
            </a:r>
            <a:r>
              <a:rPr lang="ru-RU" sz="2000" b="1" dirty="0">
                <a:solidFill>
                  <a:schemeClr val="bg1"/>
                </a:solidFill>
              </a:rPr>
              <a:t>.</a:t>
            </a:r>
            <a:r>
              <a:rPr lang="en-US" sz="2000" b="1" dirty="0">
                <a:solidFill>
                  <a:schemeClr val="bg1"/>
                </a:solidFill>
              </a:rPr>
              <a:t>FAST</a:t>
            </a:r>
            <a:endParaRPr lang="ru-RU" sz="2000" b="1" dirty="0">
              <a:solidFill>
                <a:schemeClr val="bg1"/>
              </a:solidFill>
            </a:endParaRPr>
          </a:p>
          <a:p>
            <a:pPr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Автоматически формируемые </a:t>
            </a:r>
            <a:endParaRPr lang="en-US" sz="1600" dirty="0">
              <a:solidFill>
                <a:schemeClr val="tx1"/>
              </a:solidFill>
            </a:endParaRPr>
          </a:p>
          <a:p>
            <a:pPr>
              <a:lnSpc>
                <a:spcPct val="850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каналы с рекламой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6BABA49-0AAB-49FB-9034-50E082D46A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02719" y="2299547"/>
            <a:ext cx="762000" cy="762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 3">
      <a:dk1>
        <a:srgbClr val="000000"/>
      </a:dk1>
      <a:lt1>
        <a:srgbClr val="FFFFFF"/>
      </a:lt1>
      <a:dk2>
        <a:srgbClr val="EEEEEE"/>
      </a:dk2>
      <a:lt2>
        <a:srgbClr val="595959"/>
      </a:lt2>
      <a:accent1>
        <a:srgbClr val="FFAB40"/>
      </a:accent1>
      <a:accent2>
        <a:srgbClr val="212121"/>
      </a:accent2>
      <a:accent3>
        <a:srgbClr val="FFFFFF"/>
      </a:accent3>
      <a:accent4>
        <a:srgbClr val="000000"/>
      </a:accent4>
      <a:accent5>
        <a:srgbClr val="FFD2AF"/>
      </a:accent5>
      <a:accent6>
        <a:srgbClr val="1D1D1D"/>
      </a:accent6>
      <a:hlink>
        <a:srgbClr val="333333"/>
      </a:hlink>
      <a:folHlink>
        <a:srgbClr val="3333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507</Words>
  <Application>Microsoft Office PowerPoint</Application>
  <PresentationFormat>On-screen Show (16:9)</PresentationFormat>
  <Paragraphs>127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Noto Sans Symbols</vt:lpstr>
      <vt:lpstr>Wingdings</vt:lpstr>
      <vt:lpstr>Simple Light</vt:lpstr>
      <vt:lpstr>1_Simple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Интеграция с ИИ моделями</vt:lpstr>
      <vt:lpstr>Гибкая работа с данными  использование шаблонизатора jinja2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RF</dc:creator>
  <cp:lastModifiedBy>a</cp:lastModifiedBy>
  <cp:revision>293</cp:revision>
  <dcterms:created xsi:type="dcterms:W3CDTF">2025-06-25T17:51:07Z</dcterms:created>
  <dcterms:modified xsi:type="dcterms:W3CDTF">2025-06-30T13:20:04Z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1033-4.7.0.7770</vt:lpwstr>
  </property>
</Properties>
</file>